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81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3" r:id="rId44"/>
  </p:sldIdLst>
  <p:sldSz cx="9144000" cy="5143500" type="screen16x9"/>
  <p:notesSz cx="9144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20" y="4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FF996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FF996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51434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2209" y="58369"/>
            <a:ext cx="7512684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9531" y="1681772"/>
            <a:ext cx="8080375" cy="1928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FF996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tuhsc.edu/academic-planning-compliance/weave.aspx" TargetMode="External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514349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0847" y="786574"/>
            <a:ext cx="8046084" cy="16725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5"/>
              </a:spcBef>
            </a:pP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Mission</a:t>
            </a:r>
            <a:r>
              <a:rPr sz="30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30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Statement</a:t>
            </a:r>
            <a:r>
              <a:rPr sz="30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brief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statement</a:t>
            </a:r>
            <a:r>
              <a:rPr sz="30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general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values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principles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which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guide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program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curriculum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department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goals.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0847" y="2710476"/>
            <a:ext cx="7978140" cy="1732280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182880" indent="-170815">
              <a:lnSpc>
                <a:spcPct val="100000"/>
              </a:lnSpc>
              <a:spcBef>
                <a:spcPts val="1055"/>
              </a:spcBef>
              <a:buClr>
                <a:srgbClr val="CC0000"/>
              </a:buClr>
              <a:buSzPct val="90000"/>
              <a:buFont typeface="Wingdings"/>
              <a:buChar char=""/>
              <a:tabLst>
                <a:tab pos="183515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Sets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tone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philosophical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position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which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objectives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developed</a:t>
            </a:r>
            <a:endParaRPr sz="200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spcBef>
                <a:spcPts val="960"/>
              </a:spcBef>
              <a:buClr>
                <a:srgbClr val="CC0000"/>
              </a:buClr>
              <a:buSzPct val="90000"/>
              <a:buFont typeface="Wingdings"/>
              <a:buChar char=""/>
              <a:tabLst>
                <a:tab pos="183515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Communicates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overall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purpose</a:t>
            </a:r>
            <a:endParaRPr sz="200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spcBef>
                <a:spcPts val="960"/>
              </a:spcBef>
              <a:buClr>
                <a:srgbClr val="CC0000"/>
              </a:buClr>
              <a:buSzPct val="90000"/>
              <a:buFont typeface="Wingdings"/>
              <a:buChar char=""/>
              <a:tabLst>
                <a:tab pos="183515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Distinguishes</a:t>
            </a:r>
            <a:r>
              <a:rPr sz="2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program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department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similar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areas</a:t>
            </a:r>
            <a:endParaRPr sz="200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spcBef>
                <a:spcPts val="960"/>
              </a:spcBef>
              <a:buClr>
                <a:srgbClr val="CC0000"/>
              </a:buClr>
              <a:buSzPct val="90000"/>
              <a:buFont typeface="Wingdings"/>
              <a:buChar char=""/>
              <a:tabLst>
                <a:tab pos="183515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Aligns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clearly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mission of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TTUHSC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61340" y="58369"/>
            <a:ext cx="49764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94255" algn="l"/>
              </a:tabLst>
            </a:pPr>
            <a:r>
              <a:rPr dirty="0"/>
              <a:t>M</a:t>
            </a:r>
            <a:r>
              <a:rPr spc="-560" dirty="0"/>
              <a:t> </a:t>
            </a:r>
            <a:r>
              <a:rPr spc="220" dirty="0"/>
              <a:t>is</a:t>
            </a:r>
            <a:r>
              <a:rPr spc="-550" dirty="0"/>
              <a:t> </a:t>
            </a:r>
            <a:r>
              <a:rPr dirty="0"/>
              <a:t>s</a:t>
            </a:r>
            <a:r>
              <a:rPr spc="-545" dirty="0"/>
              <a:t> </a:t>
            </a:r>
            <a:r>
              <a:rPr spc="270" dirty="0"/>
              <a:t>ion</a:t>
            </a:r>
            <a:r>
              <a:rPr dirty="0"/>
              <a:t>	S</a:t>
            </a:r>
            <a:r>
              <a:rPr spc="-550" dirty="0"/>
              <a:t> </a:t>
            </a:r>
            <a:r>
              <a:rPr dirty="0"/>
              <a:t>t</a:t>
            </a:r>
            <a:r>
              <a:rPr spc="-550" dirty="0"/>
              <a:t> </a:t>
            </a:r>
            <a:r>
              <a:rPr dirty="0"/>
              <a:t>a</a:t>
            </a:r>
            <a:r>
              <a:rPr spc="-550" dirty="0"/>
              <a:t> </a:t>
            </a:r>
            <a:r>
              <a:rPr dirty="0"/>
              <a:t>t</a:t>
            </a:r>
            <a:r>
              <a:rPr spc="-550" dirty="0"/>
              <a:t> </a:t>
            </a:r>
            <a:r>
              <a:rPr dirty="0"/>
              <a:t>e</a:t>
            </a:r>
            <a:r>
              <a:rPr spc="-550" dirty="0"/>
              <a:t> </a:t>
            </a:r>
            <a:r>
              <a:rPr spc="310" dirty="0"/>
              <a:t>ment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0847" y="873378"/>
            <a:ext cx="8800465" cy="2769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2880" marR="5080" indent="-170815">
              <a:lnSpc>
                <a:spcPct val="100000"/>
              </a:lnSpc>
              <a:spcBef>
                <a:spcPts val="105"/>
              </a:spcBef>
              <a:buClr>
                <a:srgbClr val="CC0000"/>
              </a:buClr>
              <a:buSzPct val="90000"/>
              <a:buFont typeface="Wingdings"/>
              <a:buChar char=""/>
              <a:tabLst>
                <a:tab pos="183515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Choose</a:t>
            </a:r>
            <a:r>
              <a:rPr sz="20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TTUHSC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Strategic Goal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corresponding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objective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(Innovation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or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Collaboration)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best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aligns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department/program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outcomes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objectives.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TTUHSC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Strategic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Goals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as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follows:</a:t>
            </a:r>
            <a:endParaRPr sz="2000">
              <a:latin typeface="Calibri"/>
              <a:cs typeface="Calibri"/>
            </a:endParaRPr>
          </a:p>
          <a:p>
            <a:pPr marL="793115" lvl="1" indent="-171450">
              <a:lnSpc>
                <a:spcPct val="100000"/>
              </a:lnSpc>
              <a:buFont typeface="Calibri"/>
              <a:buChar char="•"/>
              <a:tabLst>
                <a:tab pos="793750" algn="l"/>
              </a:tabLst>
            </a:pP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Academics</a:t>
            </a:r>
            <a:endParaRPr sz="2000">
              <a:latin typeface="Calibri"/>
              <a:cs typeface="Calibri"/>
            </a:endParaRPr>
          </a:p>
          <a:p>
            <a:pPr marL="793115" lvl="1" indent="-171450">
              <a:lnSpc>
                <a:spcPct val="100000"/>
              </a:lnSpc>
              <a:buFont typeface="Calibri"/>
              <a:buChar char="•"/>
              <a:tabLst>
                <a:tab pos="793750" algn="l"/>
              </a:tabLst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Clinical</a:t>
            </a:r>
            <a:r>
              <a:rPr sz="20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Affairs</a:t>
            </a:r>
            <a:endParaRPr sz="2000">
              <a:latin typeface="Calibri"/>
              <a:cs typeface="Calibri"/>
            </a:endParaRPr>
          </a:p>
          <a:p>
            <a:pPr marL="793115" lvl="1" indent="-171450">
              <a:lnSpc>
                <a:spcPct val="100000"/>
              </a:lnSpc>
              <a:buFont typeface="Calibri"/>
              <a:buChar char="•"/>
              <a:tabLst>
                <a:tab pos="793750" algn="l"/>
              </a:tabLst>
            </a:pP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Research</a:t>
            </a:r>
            <a:endParaRPr sz="2000">
              <a:latin typeface="Calibri"/>
              <a:cs typeface="Calibri"/>
            </a:endParaRPr>
          </a:p>
          <a:p>
            <a:pPr marL="793115" lvl="1" indent="-171450">
              <a:lnSpc>
                <a:spcPct val="100000"/>
              </a:lnSpc>
              <a:buFont typeface="Calibri"/>
              <a:buChar char="•"/>
              <a:tabLst>
                <a:tab pos="793750" algn="l"/>
              </a:tabLst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People</a:t>
            </a:r>
            <a:r>
              <a:rPr sz="20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Operations</a:t>
            </a:r>
            <a:endParaRPr sz="2000">
              <a:latin typeface="Calibri"/>
              <a:cs typeface="Calibri"/>
            </a:endParaRPr>
          </a:p>
          <a:p>
            <a:pPr marL="793115" lvl="1" indent="-171450">
              <a:lnSpc>
                <a:spcPct val="100000"/>
              </a:lnSpc>
              <a:spcBef>
                <a:spcPts val="5"/>
              </a:spcBef>
              <a:buFont typeface="Calibri"/>
              <a:buChar char="•"/>
              <a:tabLst>
                <a:tab pos="793750" algn="l"/>
              </a:tabLst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External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Affairs</a:t>
            </a:r>
            <a:endParaRPr sz="2000">
              <a:latin typeface="Calibri"/>
              <a:cs typeface="Calibri"/>
            </a:endParaRPr>
          </a:p>
          <a:p>
            <a:pPr marL="793115" lvl="1" indent="-171450">
              <a:lnSpc>
                <a:spcPct val="100000"/>
              </a:lnSpc>
              <a:buFont typeface="Calibri"/>
              <a:buChar char="•"/>
              <a:tabLst>
                <a:tab pos="793750" algn="l"/>
              </a:tabLst>
            </a:pP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Telehealth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6956" y="111632"/>
            <a:ext cx="64312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169795" algn="l"/>
              </a:tabLst>
            </a:pPr>
            <a:r>
              <a:rPr sz="3200" dirty="0"/>
              <a:t>T</a:t>
            </a:r>
            <a:r>
              <a:rPr sz="3200" spc="-440" dirty="0"/>
              <a:t> </a:t>
            </a:r>
            <a:r>
              <a:rPr sz="3200" dirty="0"/>
              <a:t>T</a:t>
            </a:r>
            <a:r>
              <a:rPr sz="3200" spc="-440" dirty="0"/>
              <a:t> </a:t>
            </a:r>
            <a:r>
              <a:rPr sz="3200" dirty="0"/>
              <a:t>U</a:t>
            </a:r>
            <a:r>
              <a:rPr sz="3200" spc="-434" dirty="0"/>
              <a:t> </a:t>
            </a:r>
            <a:r>
              <a:rPr sz="3200" dirty="0"/>
              <a:t>H</a:t>
            </a:r>
            <a:r>
              <a:rPr sz="3200" spc="-450" dirty="0"/>
              <a:t> </a:t>
            </a:r>
            <a:r>
              <a:rPr sz="3200" dirty="0"/>
              <a:t>S</a:t>
            </a:r>
            <a:r>
              <a:rPr sz="3200" spc="-440" dirty="0"/>
              <a:t> </a:t>
            </a:r>
            <a:r>
              <a:rPr sz="3200" spc="-50" dirty="0"/>
              <a:t>C</a:t>
            </a:r>
            <a:r>
              <a:rPr sz="3200" dirty="0"/>
              <a:t>	G</a:t>
            </a:r>
            <a:r>
              <a:rPr sz="3200" spc="-434" dirty="0"/>
              <a:t> </a:t>
            </a:r>
            <a:r>
              <a:rPr sz="3200" dirty="0"/>
              <a:t>o</a:t>
            </a:r>
            <a:r>
              <a:rPr sz="3200" spc="-440" dirty="0"/>
              <a:t> </a:t>
            </a:r>
            <a:r>
              <a:rPr sz="3200" dirty="0"/>
              <a:t>a</a:t>
            </a:r>
            <a:r>
              <a:rPr sz="3200" spc="-445" dirty="0"/>
              <a:t> </a:t>
            </a:r>
            <a:r>
              <a:rPr sz="3200" dirty="0"/>
              <a:t>l</a:t>
            </a:r>
            <a:r>
              <a:rPr sz="3200" spc="-450" dirty="0"/>
              <a:t> </a:t>
            </a:r>
            <a:r>
              <a:rPr sz="3200" dirty="0"/>
              <a:t>(</a:t>
            </a:r>
            <a:r>
              <a:rPr sz="3200" spc="-450" dirty="0"/>
              <a:t> </a:t>
            </a:r>
            <a:r>
              <a:rPr sz="3200" dirty="0"/>
              <a:t>s</a:t>
            </a:r>
            <a:r>
              <a:rPr sz="3200" spc="-445" dirty="0"/>
              <a:t> </a:t>
            </a:r>
            <a:r>
              <a:rPr sz="3200" dirty="0"/>
              <a:t>)</a:t>
            </a:r>
            <a:r>
              <a:rPr sz="3200" spc="-450" dirty="0"/>
              <a:t> </a:t>
            </a:r>
            <a:r>
              <a:rPr sz="3200" dirty="0"/>
              <a:t>/</a:t>
            </a:r>
            <a:r>
              <a:rPr sz="3200" spc="-450" dirty="0"/>
              <a:t> </a:t>
            </a:r>
            <a:r>
              <a:rPr sz="3200" dirty="0"/>
              <a:t>O</a:t>
            </a:r>
            <a:r>
              <a:rPr sz="3200" spc="-445" dirty="0"/>
              <a:t> </a:t>
            </a:r>
            <a:r>
              <a:rPr sz="3200" dirty="0"/>
              <a:t>b</a:t>
            </a:r>
            <a:r>
              <a:rPr sz="3200" spc="-450" dirty="0"/>
              <a:t> </a:t>
            </a:r>
            <a:r>
              <a:rPr sz="3200" dirty="0"/>
              <a:t>j</a:t>
            </a:r>
            <a:r>
              <a:rPr sz="3200" spc="-445" dirty="0"/>
              <a:t> </a:t>
            </a:r>
            <a:r>
              <a:rPr sz="3200" dirty="0"/>
              <a:t>e</a:t>
            </a:r>
            <a:r>
              <a:rPr sz="3200" spc="-455" dirty="0"/>
              <a:t> </a:t>
            </a:r>
            <a:r>
              <a:rPr sz="3200" dirty="0"/>
              <a:t>c</a:t>
            </a:r>
            <a:r>
              <a:rPr sz="3200" spc="-455" dirty="0"/>
              <a:t> </a:t>
            </a:r>
            <a:r>
              <a:rPr sz="3200" dirty="0"/>
              <a:t>t</a:t>
            </a:r>
            <a:r>
              <a:rPr sz="3200" spc="-450" dirty="0"/>
              <a:t> </a:t>
            </a:r>
            <a:r>
              <a:rPr sz="3200" dirty="0"/>
              <a:t>i</a:t>
            </a:r>
            <a:r>
              <a:rPr sz="3200" spc="-445" dirty="0"/>
              <a:t> </a:t>
            </a:r>
            <a:r>
              <a:rPr sz="3200" dirty="0"/>
              <a:t>v</a:t>
            </a:r>
            <a:r>
              <a:rPr sz="3200" spc="-455" dirty="0"/>
              <a:t> </a:t>
            </a:r>
            <a:r>
              <a:rPr sz="3200" spc="-50" dirty="0"/>
              <a:t>e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261620" y="4293819"/>
            <a:ext cx="3740785" cy="668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95"/>
              </a:spcBef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*You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multiple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goals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if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more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than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one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TTUHSC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Strategic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Goal/objective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relevant to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your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area.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0847" y="1163167"/>
            <a:ext cx="8399145" cy="2177519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82880" indent="-170815">
              <a:lnSpc>
                <a:spcPct val="100000"/>
              </a:lnSpc>
              <a:spcBef>
                <a:spcPts val="580"/>
              </a:spcBef>
              <a:buClr>
                <a:srgbClr val="CC0000"/>
              </a:buClr>
              <a:buSzPct val="90000"/>
              <a:buFont typeface="Wingdings"/>
              <a:buChar char=""/>
              <a:tabLst>
                <a:tab pos="183515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suggest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have </a:t>
            </a:r>
            <a:r>
              <a:rPr sz="2000" b="1" u="sng" dirty="0">
                <a:solidFill>
                  <a:srgbClr val="EF0000"/>
                </a:solidFill>
                <a:uFill>
                  <a:solidFill>
                    <a:srgbClr val="EF0000"/>
                  </a:solidFill>
                </a:uFill>
                <a:latin typeface="Calibri"/>
                <a:cs typeface="Calibri"/>
              </a:rPr>
              <a:t>3</a:t>
            </a:r>
            <a:r>
              <a:rPr sz="2000" b="1" u="sng" spc="-5" dirty="0">
                <a:solidFill>
                  <a:srgbClr val="EF0000"/>
                </a:solidFill>
                <a:uFill>
                  <a:solidFill>
                    <a:srgbClr val="EF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solidFill>
                  <a:srgbClr val="EF0000"/>
                </a:solidFill>
                <a:uFill>
                  <a:solidFill>
                    <a:srgbClr val="EF0000"/>
                  </a:solidFill>
                </a:uFill>
                <a:latin typeface="Calibri"/>
                <a:cs typeface="Calibri"/>
              </a:rPr>
              <a:t>to</a:t>
            </a:r>
            <a:r>
              <a:rPr sz="2000" b="1" u="sng" spc="-30" dirty="0">
                <a:solidFill>
                  <a:srgbClr val="EF0000"/>
                </a:solidFill>
                <a:uFill>
                  <a:solidFill>
                    <a:srgbClr val="EF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solidFill>
                  <a:srgbClr val="EF0000"/>
                </a:solidFill>
                <a:uFill>
                  <a:solidFill>
                    <a:srgbClr val="EF0000"/>
                  </a:solidFill>
                </a:uFill>
                <a:latin typeface="Calibri"/>
                <a:cs typeface="Calibri"/>
              </a:rPr>
              <a:t>5</a:t>
            </a:r>
            <a:r>
              <a:rPr sz="2000" b="1" spc="-5" dirty="0">
                <a:solidFill>
                  <a:srgbClr val="EF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Outcomes/Objectives</a:t>
            </a:r>
            <a:endParaRPr sz="2000" dirty="0">
              <a:latin typeface="Calibri"/>
              <a:cs typeface="Calibri"/>
            </a:endParaRPr>
          </a:p>
          <a:p>
            <a:pPr marL="182880" marR="5080" indent="-170815">
              <a:lnSpc>
                <a:spcPct val="100000"/>
              </a:lnSpc>
              <a:spcBef>
                <a:spcPts val="480"/>
              </a:spcBef>
              <a:buClr>
                <a:srgbClr val="CC0000"/>
              </a:buClr>
              <a:buSzPct val="90000"/>
              <a:buFont typeface="Wingdings"/>
              <a:buChar char=""/>
              <a:tabLst>
                <a:tab pos="183515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Each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Outcome/Objective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should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align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plan’s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Mission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Statement</a:t>
            </a:r>
            <a:r>
              <a:rPr lang="en-US"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u="sng" dirty="0">
                <a:solidFill>
                  <a:srgbClr val="EF0000"/>
                </a:solidFill>
                <a:uFill>
                  <a:solidFill>
                    <a:srgbClr val="EF0000"/>
                  </a:solidFill>
                </a:uFill>
                <a:latin typeface="Calibri"/>
                <a:cs typeface="Calibri"/>
              </a:rPr>
              <a:t>linked</a:t>
            </a:r>
            <a:r>
              <a:rPr sz="2000" b="1" u="sng" spc="-25" dirty="0">
                <a:solidFill>
                  <a:srgbClr val="EF0000"/>
                </a:solidFill>
                <a:uFill>
                  <a:solidFill>
                    <a:srgbClr val="EF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solidFill>
                  <a:srgbClr val="EF0000"/>
                </a:solidFill>
                <a:uFill>
                  <a:solidFill>
                    <a:srgbClr val="EF0000"/>
                  </a:solidFill>
                </a:uFill>
                <a:latin typeface="Calibri"/>
                <a:cs typeface="Calibri"/>
              </a:rPr>
              <a:t>to</a:t>
            </a:r>
            <a:r>
              <a:rPr sz="2000" b="1" u="sng" spc="-10" dirty="0">
                <a:solidFill>
                  <a:srgbClr val="EF0000"/>
                </a:solidFill>
                <a:uFill>
                  <a:solidFill>
                    <a:srgbClr val="EF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solidFill>
                  <a:srgbClr val="EF0000"/>
                </a:solidFill>
                <a:uFill>
                  <a:solidFill>
                    <a:srgbClr val="EF0000"/>
                  </a:solidFill>
                </a:uFill>
                <a:latin typeface="Calibri"/>
                <a:cs typeface="Calibri"/>
              </a:rPr>
              <a:t>appropriate</a:t>
            </a:r>
            <a:r>
              <a:rPr sz="2000" b="1" u="sng" spc="-30" dirty="0">
                <a:solidFill>
                  <a:srgbClr val="EF0000"/>
                </a:solidFill>
                <a:uFill>
                  <a:solidFill>
                    <a:srgbClr val="EF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solidFill>
                  <a:srgbClr val="EF0000"/>
                </a:solidFill>
                <a:uFill>
                  <a:solidFill>
                    <a:srgbClr val="EF0000"/>
                  </a:solidFill>
                </a:uFill>
                <a:latin typeface="Calibri"/>
                <a:cs typeface="Calibri"/>
              </a:rPr>
              <a:t>elements</a:t>
            </a:r>
            <a:r>
              <a:rPr sz="2000" b="1" u="sng" spc="-20" dirty="0">
                <a:solidFill>
                  <a:srgbClr val="EF0000"/>
                </a:solidFill>
                <a:uFill>
                  <a:solidFill>
                    <a:srgbClr val="EF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solidFill>
                  <a:srgbClr val="EF0000"/>
                </a:solidFill>
                <a:uFill>
                  <a:solidFill>
                    <a:srgbClr val="EF0000"/>
                  </a:solidFill>
                </a:uFill>
                <a:latin typeface="Calibri"/>
                <a:cs typeface="Calibri"/>
              </a:rPr>
              <a:t>of the</a:t>
            </a:r>
            <a:r>
              <a:rPr sz="2000" b="1" u="sng" spc="-20" dirty="0">
                <a:solidFill>
                  <a:srgbClr val="EF0000"/>
                </a:solidFill>
                <a:uFill>
                  <a:solidFill>
                    <a:srgbClr val="EF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solidFill>
                  <a:srgbClr val="EF0000"/>
                </a:solidFill>
                <a:uFill>
                  <a:solidFill>
                    <a:srgbClr val="EF0000"/>
                  </a:solidFill>
                </a:uFill>
                <a:latin typeface="Calibri"/>
                <a:cs typeface="Calibri"/>
              </a:rPr>
              <a:t>TTUHSC</a:t>
            </a:r>
            <a:r>
              <a:rPr sz="2000" b="1" u="sng" spc="-25" dirty="0">
                <a:solidFill>
                  <a:srgbClr val="EF0000"/>
                </a:solidFill>
                <a:uFill>
                  <a:solidFill>
                    <a:srgbClr val="EF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solidFill>
                  <a:srgbClr val="EF0000"/>
                </a:solidFill>
                <a:uFill>
                  <a:solidFill>
                    <a:srgbClr val="EF0000"/>
                  </a:solidFill>
                </a:uFill>
                <a:latin typeface="Calibri"/>
                <a:cs typeface="Calibri"/>
              </a:rPr>
              <a:t>Strategic</a:t>
            </a:r>
            <a:r>
              <a:rPr sz="2000" b="1" u="sng" spc="-15" dirty="0">
                <a:solidFill>
                  <a:srgbClr val="EF0000"/>
                </a:solidFill>
                <a:uFill>
                  <a:solidFill>
                    <a:srgbClr val="EF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spc="-10" dirty="0">
                <a:solidFill>
                  <a:srgbClr val="EF0000"/>
                </a:solidFill>
                <a:uFill>
                  <a:solidFill>
                    <a:srgbClr val="EF0000"/>
                  </a:solidFill>
                </a:uFill>
                <a:latin typeface="Calibri"/>
                <a:cs typeface="Calibri"/>
              </a:rPr>
              <a:t>Plan</a:t>
            </a:r>
            <a:endParaRPr sz="2000" dirty="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spcBef>
                <a:spcPts val="480"/>
              </a:spcBef>
              <a:buClr>
                <a:srgbClr val="CC0000"/>
              </a:buClr>
              <a:buSzPct val="90000"/>
              <a:buFont typeface="Wingdings"/>
              <a:buChar char=""/>
              <a:tabLst>
                <a:tab pos="183515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distinctive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each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other</a:t>
            </a:r>
            <a:endParaRPr lang="en-US" sz="2000" spc="-1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spcBef>
                <a:spcPts val="480"/>
              </a:spcBef>
              <a:buClr>
                <a:srgbClr val="CC0000"/>
              </a:buClr>
              <a:buSzPct val="90000"/>
              <a:buFont typeface="Wingdings"/>
              <a:buChar char=""/>
              <a:tabLst>
                <a:tab pos="183515" algn="l"/>
              </a:tabLst>
            </a:pPr>
            <a:r>
              <a:rPr lang="en-US" sz="2000" spc="-10" dirty="0">
                <a:solidFill>
                  <a:srgbClr val="FFFFFF"/>
                </a:solidFill>
                <a:latin typeface="Calibri"/>
                <a:cs typeface="Calibri"/>
              </a:rPr>
              <a:t>Be measurable</a:t>
            </a:r>
            <a:endParaRPr sz="2000" dirty="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spcBef>
                <a:spcPts val="480"/>
              </a:spcBef>
              <a:buClr>
                <a:srgbClr val="CC0000"/>
              </a:buClr>
              <a:buSzPct val="90000"/>
              <a:buFont typeface="Wingdings"/>
              <a:buChar char=""/>
              <a:tabLst>
                <a:tab pos="183515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Describe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intended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outcomes,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not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actual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outcomes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305">
              <a:lnSpc>
                <a:spcPct val="100000"/>
              </a:lnSpc>
              <a:spcBef>
                <a:spcPts val="100"/>
              </a:spcBef>
            </a:pPr>
            <a:r>
              <a:rPr spc="295" dirty="0"/>
              <a:t>Out</a:t>
            </a:r>
            <a:r>
              <a:rPr spc="-550" dirty="0"/>
              <a:t> </a:t>
            </a:r>
            <a:r>
              <a:rPr dirty="0"/>
              <a:t>c</a:t>
            </a:r>
            <a:r>
              <a:rPr spc="-545" dirty="0"/>
              <a:t> </a:t>
            </a:r>
            <a:r>
              <a:rPr spc="220" dirty="0"/>
              <a:t>om</a:t>
            </a:r>
            <a:r>
              <a:rPr spc="-545" dirty="0"/>
              <a:t> </a:t>
            </a:r>
            <a:r>
              <a:rPr dirty="0"/>
              <a:t>e</a:t>
            </a:r>
            <a:r>
              <a:rPr spc="-550" dirty="0"/>
              <a:t> </a:t>
            </a:r>
            <a:r>
              <a:rPr spc="220" dirty="0"/>
              <a:t>s/</a:t>
            </a:r>
            <a:r>
              <a:rPr spc="-550" dirty="0"/>
              <a:t> </a:t>
            </a:r>
            <a:r>
              <a:rPr spc="365" dirty="0"/>
              <a:t>Object</a:t>
            </a:r>
            <a:r>
              <a:rPr spc="-545" dirty="0"/>
              <a:t> </a:t>
            </a:r>
            <a:r>
              <a:rPr spc="310" dirty="0"/>
              <a:t>ives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0802" y="627999"/>
            <a:ext cx="8752205" cy="3471545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5"/>
              </a:spcBef>
            </a:pPr>
            <a:r>
              <a:rPr sz="2400" b="1" i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Avoid</a:t>
            </a:r>
            <a:r>
              <a:rPr sz="2400" b="1" i="1" u="sng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i="1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“Bundling”</a:t>
            </a:r>
            <a:endParaRPr sz="2400">
              <a:latin typeface="Calibri"/>
              <a:cs typeface="Calibri"/>
            </a:endParaRPr>
          </a:p>
          <a:p>
            <a:pPr marL="12700" marR="338455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Office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Student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Affairs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oversee implementation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Banner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upgrades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provide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oversight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student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organizations.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2400" b="1" i="1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Better</a:t>
            </a:r>
            <a:endParaRPr sz="2400">
              <a:latin typeface="Calibri"/>
              <a:cs typeface="Calibri"/>
            </a:endParaRPr>
          </a:p>
          <a:p>
            <a:pPr marL="12700" marR="154940">
              <a:lnSpc>
                <a:spcPct val="100000"/>
              </a:lnSpc>
              <a:spcBef>
                <a:spcPts val="1200"/>
              </a:spcBef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(O1)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TTUHSC Office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Student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Affairs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oversee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implementation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Banner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upgrades.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(O2)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TTUHSC Office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Student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Affairs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provide oversight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student organizations.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4589" y="110439"/>
            <a:ext cx="57251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95" dirty="0"/>
              <a:t>Out</a:t>
            </a:r>
            <a:r>
              <a:rPr spc="-550" dirty="0"/>
              <a:t> </a:t>
            </a:r>
            <a:r>
              <a:rPr dirty="0"/>
              <a:t>c</a:t>
            </a:r>
            <a:r>
              <a:rPr spc="-545" dirty="0"/>
              <a:t> </a:t>
            </a:r>
            <a:r>
              <a:rPr spc="220" dirty="0"/>
              <a:t>om</a:t>
            </a:r>
            <a:r>
              <a:rPr spc="-545" dirty="0"/>
              <a:t> </a:t>
            </a:r>
            <a:r>
              <a:rPr dirty="0"/>
              <a:t>e</a:t>
            </a:r>
            <a:r>
              <a:rPr spc="-550" dirty="0"/>
              <a:t> </a:t>
            </a:r>
            <a:r>
              <a:rPr spc="220" dirty="0"/>
              <a:t>s/</a:t>
            </a:r>
            <a:r>
              <a:rPr spc="-550" dirty="0"/>
              <a:t> </a:t>
            </a:r>
            <a:r>
              <a:rPr spc="365" dirty="0"/>
              <a:t>Object</a:t>
            </a:r>
            <a:r>
              <a:rPr spc="-545" dirty="0"/>
              <a:t> </a:t>
            </a:r>
            <a:r>
              <a:rPr spc="310" dirty="0"/>
              <a:t>ives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171" y="675639"/>
            <a:ext cx="8239125" cy="283083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400" b="1" i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Avoid</a:t>
            </a:r>
            <a:r>
              <a:rPr sz="2400" b="1" i="1" u="sng" spc="-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i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using</a:t>
            </a:r>
            <a:r>
              <a:rPr sz="2400" b="1" i="1" u="sng" spc="-4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i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Directionality</a:t>
            </a:r>
            <a:r>
              <a:rPr sz="2400" b="1" i="1" u="sng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i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and</a:t>
            </a:r>
            <a:r>
              <a:rPr sz="2400" b="1" i="1" u="sng" spc="-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i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Quantifiable</a:t>
            </a:r>
            <a:r>
              <a:rPr sz="2400" b="1" i="1" u="sng" spc="-4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i="1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Targets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205"/>
              </a:spcBef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Customer</a:t>
            </a:r>
            <a:r>
              <a:rPr sz="24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satisfaction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increase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averaging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least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4.5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level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satisfaction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all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survey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items.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b="1" i="1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Better</a:t>
            </a:r>
            <a:endParaRPr sz="2400">
              <a:latin typeface="Calibri"/>
              <a:cs typeface="Calibri"/>
            </a:endParaRPr>
          </a:p>
          <a:p>
            <a:pPr marL="12700" marR="628015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Students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provide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ongoing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systematic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feedback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about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Student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Support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Services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across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institution.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355">
              <a:lnSpc>
                <a:spcPct val="100000"/>
              </a:lnSpc>
              <a:spcBef>
                <a:spcPts val="100"/>
              </a:spcBef>
            </a:pPr>
            <a:r>
              <a:rPr spc="220" dirty="0"/>
              <a:t>Ou</a:t>
            </a:r>
            <a:r>
              <a:rPr spc="-550" dirty="0"/>
              <a:t> </a:t>
            </a:r>
            <a:r>
              <a:rPr dirty="0"/>
              <a:t>t</a:t>
            </a:r>
            <a:r>
              <a:rPr spc="-550" dirty="0"/>
              <a:t> </a:t>
            </a:r>
            <a:r>
              <a:rPr dirty="0"/>
              <a:t>c</a:t>
            </a:r>
            <a:r>
              <a:rPr spc="-540" dirty="0"/>
              <a:t> </a:t>
            </a:r>
            <a:r>
              <a:rPr dirty="0"/>
              <a:t>o</a:t>
            </a:r>
            <a:r>
              <a:rPr spc="-550" dirty="0"/>
              <a:t> </a:t>
            </a:r>
            <a:r>
              <a:rPr dirty="0"/>
              <a:t>m</a:t>
            </a:r>
            <a:r>
              <a:rPr spc="-545" dirty="0"/>
              <a:t> </a:t>
            </a:r>
            <a:r>
              <a:rPr dirty="0"/>
              <a:t>e</a:t>
            </a:r>
            <a:r>
              <a:rPr spc="-540" dirty="0"/>
              <a:t> </a:t>
            </a:r>
            <a:r>
              <a:rPr spc="220" dirty="0"/>
              <a:t>s/</a:t>
            </a:r>
            <a:r>
              <a:rPr spc="-550" dirty="0"/>
              <a:t> </a:t>
            </a:r>
            <a:r>
              <a:rPr spc="215" dirty="0"/>
              <a:t>Ob</a:t>
            </a:r>
            <a:r>
              <a:rPr spc="-550" dirty="0"/>
              <a:t> </a:t>
            </a:r>
            <a:r>
              <a:rPr dirty="0"/>
              <a:t>j</a:t>
            </a:r>
            <a:r>
              <a:rPr spc="-545" dirty="0"/>
              <a:t> </a:t>
            </a:r>
            <a:r>
              <a:rPr spc="290" dirty="0"/>
              <a:t>ect</a:t>
            </a:r>
            <a:r>
              <a:rPr spc="-550" dirty="0"/>
              <a:t> </a:t>
            </a:r>
            <a:r>
              <a:rPr dirty="0"/>
              <a:t>i</a:t>
            </a:r>
            <a:r>
              <a:rPr spc="-545" dirty="0"/>
              <a:t> </a:t>
            </a:r>
            <a:r>
              <a:rPr spc="265" dirty="0"/>
              <a:t>ves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0847" y="784301"/>
            <a:ext cx="7606030" cy="409791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For</a:t>
            </a:r>
            <a:r>
              <a:rPr sz="2800" b="1" u="sng" spc="-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Academic</a:t>
            </a:r>
            <a:r>
              <a:rPr sz="2800" b="1" u="sng" spc="-6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Programs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 dirty="0">
              <a:latin typeface="Calibri"/>
              <a:cs typeface="Calibri"/>
            </a:endParaRPr>
          </a:p>
          <a:p>
            <a:pPr marL="12700" marR="12065">
              <a:lnSpc>
                <a:spcPct val="100000"/>
              </a:lnSpc>
              <a:spcBef>
                <a:spcPts val="5"/>
              </a:spcBef>
            </a:pPr>
            <a:r>
              <a:rPr sz="2800" i="1" dirty="0">
                <a:solidFill>
                  <a:srgbClr val="FFFFFF"/>
                </a:solidFill>
                <a:latin typeface="Calibri"/>
                <a:cs typeface="Calibri"/>
              </a:rPr>
              <a:t>What</a:t>
            </a:r>
            <a:r>
              <a:rPr sz="2800" i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i="1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i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i="1" dirty="0">
                <a:solidFill>
                  <a:srgbClr val="FFFFFF"/>
                </a:solidFill>
                <a:latin typeface="Calibri"/>
                <a:cs typeface="Calibri"/>
              </a:rPr>
              <a:t>student</a:t>
            </a:r>
            <a:r>
              <a:rPr sz="2800" i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i="1" dirty="0">
                <a:solidFill>
                  <a:srgbClr val="FFFFFF"/>
                </a:solidFill>
                <a:latin typeface="Calibri"/>
                <a:cs typeface="Calibri"/>
              </a:rPr>
              <a:t>should</a:t>
            </a:r>
            <a:r>
              <a:rPr sz="2800" i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i="1" u="sng" dirty="0">
                <a:solidFill>
                  <a:srgbClr val="FFFFFF"/>
                </a:solidFill>
                <a:latin typeface="Calibri"/>
                <a:cs typeface="Calibri"/>
              </a:rPr>
              <a:t>know</a:t>
            </a:r>
            <a:r>
              <a:rPr sz="2800" i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i="1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2800" i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i="1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2800" i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i="1" dirty="0">
                <a:solidFill>
                  <a:srgbClr val="FFFFFF"/>
                </a:solidFill>
                <a:latin typeface="Calibri"/>
                <a:cs typeface="Calibri"/>
              </a:rPr>
              <a:t>able</a:t>
            </a:r>
            <a:r>
              <a:rPr sz="2800" i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i="1" u="sng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800" i="1" u="sng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i="1" u="sng" dirty="0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r>
              <a:rPr lang="en-US" sz="2800" i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i="1" spc="-20" dirty="0">
                <a:solidFill>
                  <a:srgbClr val="FFFFFF"/>
                </a:solidFill>
                <a:latin typeface="Calibri"/>
                <a:cs typeface="Calibri"/>
              </a:rPr>
              <a:t>upon </a:t>
            </a:r>
            <a:r>
              <a:rPr sz="2800" i="1" dirty="0">
                <a:solidFill>
                  <a:srgbClr val="FFFFFF"/>
                </a:solidFill>
                <a:latin typeface="Calibri"/>
                <a:cs typeface="Calibri"/>
              </a:rPr>
              <a:t>successful</a:t>
            </a:r>
            <a:r>
              <a:rPr sz="2800" i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i="1" dirty="0">
                <a:solidFill>
                  <a:srgbClr val="FFFFFF"/>
                </a:solidFill>
                <a:latin typeface="Calibri"/>
                <a:cs typeface="Calibri"/>
              </a:rPr>
              <a:t>completion</a:t>
            </a:r>
            <a:r>
              <a:rPr sz="2800" i="1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i="1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800" i="1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i="1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i="1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i="1" spc="-10" dirty="0">
                <a:solidFill>
                  <a:srgbClr val="FFFFFF"/>
                </a:solidFill>
                <a:latin typeface="Calibri"/>
                <a:cs typeface="Calibri"/>
              </a:rPr>
              <a:t>program.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 dirty="0">
              <a:latin typeface="Calibri"/>
              <a:cs typeface="Calibri"/>
            </a:endParaRPr>
          </a:p>
          <a:p>
            <a:pPr marL="12700" marR="687705">
              <a:lnSpc>
                <a:spcPct val="100000"/>
              </a:lnSpc>
              <a:spcBef>
                <a:spcPts val="5"/>
              </a:spcBef>
            </a:pPr>
            <a:r>
              <a:rPr sz="2800" b="1" dirty="0">
                <a:solidFill>
                  <a:srgbClr val="FF0000"/>
                </a:solidFill>
                <a:latin typeface="Calibri"/>
                <a:cs typeface="Calibri"/>
              </a:rPr>
              <a:t>NOT</a:t>
            </a:r>
            <a:r>
              <a:rPr sz="2800" b="1" spc="-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what</a:t>
            </a:r>
            <a:r>
              <a:rPr sz="28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courses</a:t>
            </a:r>
            <a:r>
              <a:rPr sz="28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student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2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take</a:t>
            </a:r>
            <a:r>
              <a:rPr sz="2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2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what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experiences</a:t>
            </a:r>
            <a:r>
              <a:rPr sz="28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they</a:t>
            </a:r>
            <a:r>
              <a:rPr sz="28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28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sz="28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within</a:t>
            </a:r>
            <a:r>
              <a:rPr sz="2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program</a:t>
            </a:r>
            <a:endParaRPr lang="en-US" sz="2800" spc="-1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12700" marR="687705">
              <a:lnSpc>
                <a:spcPct val="100000"/>
              </a:lnSpc>
              <a:spcBef>
                <a:spcPts val="5"/>
              </a:spcBef>
            </a:pPr>
            <a:r>
              <a:rPr lang="en-US" sz="2000" dirty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800" b="1" dirty="0">
                <a:solidFill>
                  <a:srgbClr val="FF0000"/>
                </a:solidFill>
                <a:latin typeface="Calibri"/>
                <a:cs typeface="Calibri"/>
              </a:rPr>
              <a:t>NOT</a:t>
            </a:r>
            <a:r>
              <a:rPr sz="2800" b="1" spc="-7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what</a:t>
            </a:r>
            <a:r>
              <a:rPr sz="28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28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28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provided</a:t>
            </a:r>
            <a:r>
              <a:rPr sz="28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student</a:t>
            </a:r>
            <a:r>
              <a:rPr sz="2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during</a:t>
            </a:r>
            <a:r>
              <a:rPr sz="28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duration</a:t>
            </a:r>
            <a:r>
              <a:rPr sz="28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8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program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00"/>
              </a:spcBef>
              <a:tabLst>
                <a:tab pos="2301875" algn="l"/>
                <a:tab pos="4870450" algn="l"/>
              </a:tabLst>
            </a:pPr>
            <a:r>
              <a:rPr dirty="0"/>
              <a:t>S</a:t>
            </a:r>
            <a:r>
              <a:rPr spc="-565" dirty="0"/>
              <a:t> </a:t>
            </a:r>
            <a:r>
              <a:rPr dirty="0"/>
              <a:t>t</a:t>
            </a:r>
            <a:r>
              <a:rPr spc="-550" dirty="0"/>
              <a:t> </a:t>
            </a:r>
            <a:r>
              <a:rPr dirty="0"/>
              <a:t>u</a:t>
            </a:r>
            <a:r>
              <a:rPr spc="-545" dirty="0"/>
              <a:t> </a:t>
            </a:r>
            <a:r>
              <a:rPr dirty="0"/>
              <a:t>d</a:t>
            </a:r>
            <a:r>
              <a:rPr spc="-550" dirty="0"/>
              <a:t> </a:t>
            </a:r>
            <a:r>
              <a:rPr spc="-30" dirty="0"/>
              <a:t>e</a:t>
            </a:r>
            <a:r>
              <a:rPr spc="-550" dirty="0"/>
              <a:t> </a:t>
            </a:r>
            <a:r>
              <a:rPr dirty="0"/>
              <a:t>n</a:t>
            </a:r>
            <a:r>
              <a:rPr spc="-545" dirty="0"/>
              <a:t> </a:t>
            </a:r>
            <a:r>
              <a:rPr spc="-50" dirty="0"/>
              <a:t>t</a:t>
            </a:r>
            <a:r>
              <a:rPr dirty="0"/>
              <a:t>	L</a:t>
            </a:r>
            <a:r>
              <a:rPr spc="-545" dirty="0"/>
              <a:t> </a:t>
            </a:r>
            <a:r>
              <a:rPr spc="-30" dirty="0"/>
              <a:t>e</a:t>
            </a:r>
            <a:r>
              <a:rPr spc="-545" dirty="0"/>
              <a:t> </a:t>
            </a:r>
            <a:r>
              <a:rPr spc="-30" dirty="0"/>
              <a:t>a</a:t>
            </a:r>
            <a:r>
              <a:rPr spc="-545" dirty="0"/>
              <a:t> </a:t>
            </a:r>
            <a:r>
              <a:rPr spc="-20" dirty="0"/>
              <a:t>r</a:t>
            </a:r>
            <a:r>
              <a:rPr spc="-540" dirty="0"/>
              <a:t> </a:t>
            </a:r>
            <a:r>
              <a:rPr dirty="0"/>
              <a:t>n</a:t>
            </a:r>
            <a:r>
              <a:rPr spc="-545" dirty="0"/>
              <a:t> </a:t>
            </a:r>
            <a:r>
              <a:rPr spc="220" dirty="0"/>
              <a:t>in</a:t>
            </a:r>
            <a:r>
              <a:rPr spc="-545" dirty="0"/>
              <a:t> </a:t>
            </a:r>
            <a:r>
              <a:rPr spc="-50" dirty="0"/>
              <a:t>g</a:t>
            </a:r>
            <a:r>
              <a:rPr dirty="0"/>
              <a:t>	</a:t>
            </a:r>
            <a:r>
              <a:rPr spc="220" dirty="0"/>
              <a:t>Ou</a:t>
            </a:r>
            <a:r>
              <a:rPr spc="-550" dirty="0"/>
              <a:t> </a:t>
            </a:r>
            <a:r>
              <a:rPr dirty="0"/>
              <a:t>t</a:t>
            </a:r>
            <a:r>
              <a:rPr spc="-545" dirty="0"/>
              <a:t> </a:t>
            </a:r>
            <a:r>
              <a:rPr spc="-30" dirty="0"/>
              <a:t>c</a:t>
            </a:r>
            <a:r>
              <a:rPr spc="-545" dirty="0"/>
              <a:t> </a:t>
            </a:r>
            <a:r>
              <a:rPr dirty="0"/>
              <a:t>o</a:t>
            </a:r>
            <a:r>
              <a:rPr spc="-545" dirty="0"/>
              <a:t> </a:t>
            </a:r>
            <a:r>
              <a:rPr spc="-40" dirty="0"/>
              <a:t>m</a:t>
            </a:r>
            <a:r>
              <a:rPr spc="-540" dirty="0"/>
              <a:t> </a:t>
            </a:r>
            <a:r>
              <a:rPr spc="175" dirty="0"/>
              <a:t>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0284" y="4754676"/>
            <a:ext cx="539305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FFFF"/>
                </a:solidFill>
                <a:latin typeface="Calibri"/>
                <a:cs typeface="Calibri"/>
              </a:rPr>
              <a:t>Armstrong,</a:t>
            </a: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FFFFFF"/>
                </a:solidFill>
                <a:latin typeface="Calibri"/>
                <a:cs typeface="Calibri"/>
              </a:rPr>
              <a:t>P.</a:t>
            </a:r>
            <a:r>
              <a:rPr sz="1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FFFFFF"/>
                </a:solidFill>
                <a:latin typeface="Calibri"/>
                <a:cs typeface="Calibri"/>
              </a:rPr>
              <a:t>(2010).</a:t>
            </a:r>
            <a:r>
              <a:rPr sz="10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FFFFFF"/>
                </a:solidFill>
                <a:latin typeface="Calibri"/>
                <a:cs typeface="Calibri"/>
              </a:rPr>
              <a:t>Bloom’s</a:t>
            </a:r>
            <a:r>
              <a:rPr sz="1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Calibri"/>
                <a:cs typeface="Calibri"/>
              </a:rPr>
              <a:t>Taxonomy.</a:t>
            </a:r>
            <a:r>
              <a:rPr sz="1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Calibri"/>
                <a:cs typeface="Calibri"/>
              </a:rPr>
              <a:t>Vanderbilt</a:t>
            </a:r>
            <a:r>
              <a:rPr sz="1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Calibri"/>
                <a:cs typeface="Calibri"/>
              </a:rPr>
              <a:t>University</a:t>
            </a:r>
            <a:r>
              <a:rPr sz="1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FFFFFF"/>
                </a:solidFill>
                <a:latin typeface="Calibri"/>
                <a:cs typeface="Calibri"/>
              </a:rPr>
              <a:t>Center for</a:t>
            </a:r>
            <a:r>
              <a:rPr sz="1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FFFFFF"/>
                </a:solidFill>
                <a:latin typeface="Calibri"/>
                <a:cs typeface="Calibri"/>
              </a:rPr>
              <a:t>Teaching.</a:t>
            </a: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FFFFFF"/>
                </a:solidFill>
                <a:latin typeface="Calibri"/>
                <a:cs typeface="Calibri"/>
              </a:rPr>
              <a:t>Retrieved</a:t>
            </a: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Calibri"/>
                <a:cs typeface="Calibri"/>
              </a:rPr>
              <a:t>[3-30-</a:t>
            </a:r>
            <a:r>
              <a:rPr sz="1000" spc="-25" dirty="0">
                <a:solidFill>
                  <a:srgbClr val="FFFFFF"/>
                </a:solidFill>
                <a:latin typeface="Calibri"/>
                <a:cs typeface="Calibri"/>
              </a:rPr>
              <a:t>21] </a:t>
            </a:r>
            <a:r>
              <a:rPr sz="1000" dirty="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sz="1000" spc="1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Calibri"/>
                <a:cs typeface="Calibri"/>
              </a:rPr>
              <a:t>https://cft.vanderbilt.edu/guides-sub-pages/blooms-taxonomy/.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8224" y="941832"/>
            <a:ext cx="6594348" cy="370484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268" y="841324"/>
            <a:ext cx="8680450" cy="3408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For</a:t>
            </a:r>
            <a:r>
              <a:rPr sz="2400" b="1" u="sng" spc="-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Academic</a:t>
            </a:r>
            <a:r>
              <a:rPr sz="2400" b="1" u="sng" spc="-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Programs</a:t>
            </a:r>
            <a:r>
              <a:rPr sz="2400" b="1" u="sng" spc="-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Example</a:t>
            </a:r>
            <a:r>
              <a:rPr sz="2400" b="1" u="sng" spc="-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spc="-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1</a:t>
            </a:r>
            <a:endParaRPr sz="2400">
              <a:latin typeface="Calibri"/>
              <a:cs typeface="Calibri"/>
            </a:endParaRPr>
          </a:p>
          <a:p>
            <a:pPr marL="12700" marR="166370" algn="just">
              <a:lnSpc>
                <a:spcPct val="100000"/>
              </a:lnSpc>
              <a:spcBef>
                <a:spcPts val="1905"/>
              </a:spcBef>
            </a:pPr>
            <a:r>
              <a:rPr sz="2600" b="1" i="1" dirty="0">
                <a:solidFill>
                  <a:srgbClr val="FF0000"/>
                </a:solidFill>
                <a:latin typeface="Calibri"/>
                <a:cs typeface="Calibri"/>
              </a:rPr>
              <a:t>Needs</a:t>
            </a:r>
            <a:r>
              <a:rPr sz="2600" b="1" i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00" b="1" i="1" dirty="0">
                <a:solidFill>
                  <a:srgbClr val="FF0000"/>
                </a:solidFill>
                <a:latin typeface="Calibri"/>
                <a:cs typeface="Calibri"/>
              </a:rPr>
              <a:t>Improvement:</a:t>
            </a:r>
            <a:r>
              <a:rPr sz="2600" b="1" i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Students</a:t>
            </a:r>
            <a:r>
              <a:rPr sz="2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provided</a:t>
            </a:r>
            <a:r>
              <a:rPr sz="2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foundation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 of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knowledge</a:t>
            </a:r>
            <a:r>
              <a:rPr sz="2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key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concepts</a:t>
            </a:r>
            <a:r>
              <a:rPr sz="2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fundamental</a:t>
            </a:r>
            <a:r>
              <a:rPr sz="2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principles</a:t>
            </a:r>
            <a:r>
              <a:rPr sz="2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related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Speech,</a:t>
            </a:r>
            <a:r>
              <a:rPr sz="2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Language,</a:t>
            </a:r>
            <a:r>
              <a:rPr sz="2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Hearing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Sciences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5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600" b="1" i="1" dirty="0">
                <a:solidFill>
                  <a:srgbClr val="FF0000"/>
                </a:solidFill>
                <a:latin typeface="Calibri"/>
                <a:cs typeface="Calibri"/>
              </a:rPr>
              <a:t>Better:</a:t>
            </a:r>
            <a:r>
              <a:rPr sz="2600" b="1" i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Students</a:t>
            </a:r>
            <a:r>
              <a:rPr sz="2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define,</a:t>
            </a:r>
            <a:r>
              <a:rPr sz="2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explain,</a:t>
            </a:r>
            <a:r>
              <a:rPr sz="2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apply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key</a:t>
            </a:r>
            <a:r>
              <a:rPr sz="2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concepts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fundamental</a:t>
            </a:r>
            <a:r>
              <a:rPr sz="26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principles</a:t>
            </a:r>
            <a:r>
              <a:rPr sz="2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related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Speech,</a:t>
            </a:r>
            <a:r>
              <a:rPr sz="2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Language,</a:t>
            </a:r>
            <a:r>
              <a:rPr sz="2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Hearing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Sciences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94890" algn="l"/>
                <a:tab pos="4862195" algn="l"/>
              </a:tabLst>
            </a:pPr>
            <a:r>
              <a:rPr dirty="0"/>
              <a:t>S</a:t>
            </a:r>
            <a:r>
              <a:rPr spc="-550" dirty="0"/>
              <a:t> </a:t>
            </a:r>
            <a:r>
              <a:rPr dirty="0"/>
              <a:t>t</a:t>
            </a:r>
            <a:r>
              <a:rPr spc="-550" dirty="0"/>
              <a:t> </a:t>
            </a:r>
            <a:r>
              <a:rPr spc="295" dirty="0"/>
              <a:t>ude</a:t>
            </a:r>
            <a:r>
              <a:rPr spc="-545" dirty="0"/>
              <a:t> </a:t>
            </a:r>
            <a:r>
              <a:rPr spc="195" dirty="0"/>
              <a:t>nt</a:t>
            </a:r>
            <a:r>
              <a:rPr dirty="0"/>
              <a:t>	</a:t>
            </a:r>
            <a:r>
              <a:rPr spc="220" dirty="0"/>
              <a:t>Le</a:t>
            </a:r>
            <a:r>
              <a:rPr spc="-550" dirty="0"/>
              <a:t> </a:t>
            </a:r>
            <a:r>
              <a:rPr dirty="0"/>
              <a:t>a</a:t>
            </a:r>
            <a:r>
              <a:rPr spc="-550" dirty="0"/>
              <a:t> </a:t>
            </a:r>
            <a:r>
              <a:rPr dirty="0"/>
              <a:t>r</a:t>
            </a:r>
            <a:r>
              <a:rPr spc="-545" dirty="0"/>
              <a:t> </a:t>
            </a:r>
            <a:r>
              <a:rPr spc="310" dirty="0"/>
              <a:t>ning</a:t>
            </a:r>
            <a:r>
              <a:rPr dirty="0"/>
              <a:t>	</a:t>
            </a:r>
            <a:r>
              <a:rPr spc="295" dirty="0"/>
              <a:t>Out</a:t>
            </a:r>
            <a:r>
              <a:rPr spc="-550" dirty="0"/>
              <a:t> </a:t>
            </a:r>
            <a:r>
              <a:rPr dirty="0"/>
              <a:t>c</a:t>
            </a:r>
            <a:r>
              <a:rPr spc="-545" dirty="0"/>
              <a:t> </a:t>
            </a:r>
            <a:r>
              <a:rPr spc="220" dirty="0"/>
              <a:t>om</a:t>
            </a:r>
            <a:r>
              <a:rPr spc="-545" dirty="0"/>
              <a:t> </a:t>
            </a:r>
            <a:r>
              <a:rPr spc="195" dirty="0"/>
              <a:t>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0847" y="874013"/>
            <a:ext cx="8705215" cy="28981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For</a:t>
            </a:r>
            <a:r>
              <a:rPr sz="2600" b="1" u="sng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6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Academic</a:t>
            </a:r>
            <a:r>
              <a:rPr sz="2600" b="1" u="sng" spc="-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6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Programs</a:t>
            </a:r>
            <a:r>
              <a:rPr sz="2600" b="1" u="sng" spc="-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6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Example</a:t>
            </a:r>
            <a:r>
              <a:rPr sz="2600" b="1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600" b="1" u="sng" spc="-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2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200">
              <a:latin typeface="Calibri"/>
              <a:cs typeface="Calibri"/>
            </a:endParaRPr>
          </a:p>
          <a:p>
            <a:pPr marL="12700" marR="186690">
              <a:lnSpc>
                <a:spcPct val="100000"/>
              </a:lnSpc>
            </a:pPr>
            <a:r>
              <a:rPr sz="2000" b="1" i="1" dirty="0">
                <a:solidFill>
                  <a:srgbClr val="FF0000"/>
                </a:solidFill>
                <a:latin typeface="Calibri"/>
                <a:cs typeface="Calibri"/>
              </a:rPr>
              <a:t>Needs</a:t>
            </a:r>
            <a:r>
              <a:rPr sz="2000" b="1" i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i="1" dirty="0">
                <a:solidFill>
                  <a:srgbClr val="FF0000"/>
                </a:solidFill>
                <a:latin typeface="Calibri"/>
                <a:cs typeface="Calibri"/>
              </a:rPr>
              <a:t>Improvement:</a:t>
            </a:r>
            <a:r>
              <a:rPr sz="2000" b="1" i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course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HPSH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7365,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students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will learn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how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obtain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diagnostically-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driven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case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history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and apply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when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evaluating test</a:t>
            </a:r>
            <a:r>
              <a:rPr sz="20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results.</a:t>
            </a:r>
            <a:r>
              <a:rPr sz="20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Students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learn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how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administer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interpret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common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bedside/office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evaluations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vestibular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ocular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reflex and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vestibular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spinal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reflexes.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i="1" dirty="0">
                <a:solidFill>
                  <a:srgbClr val="FF0000"/>
                </a:solidFill>
                <a:latin typeface="Calibri"/>
                <a:cs typeface="Calibri"/>
              </a:rPr>
              <a:t>Better:</a:t>
            </a:r>
            <a:r>
              <a:rPr sz="2000" b="1" i="1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Students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effectively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diagnose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treat hearing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balance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disorders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patients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across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lifespan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culturally-linguistically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diverse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populations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9349" y="58369"/>
            <a:ext cx="751268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94890" algn="l"/>
                <a:tab pos="4862195" algn="l"/>
              </a:tabLst>
            </a:pPr>
            <a:r>
              <a:rPr dirty="0"/>
              <a:t>S</a:t>
            </a:r>
            <a:r>
              <a:rPr spc="-550" dirty="0"/>
              <a:t> </a:t>
            </a:r>
            <a:r>
              <a:rPr dirty="0"/>
              <a:t>t</a:t>
            </a:r>
            <a:r>
              <a:rPr spc="-550" dirty="0"/>
              <a:t> </a:t>
            </a:r>
            <a:r>
              <a:rPr spc="295" dirty="0"/>
              <a:t>ude</a:t>
            </a:r>
            <a:r>
              <a:rPr spc="-545" dirty="0"/>
              <a:t> </a:t>
            </a:r>
            <a:r>
              <a:rPr spc="195" dirty="0"/>
              <a:t>nt</a:t>
            </a:r>
            <a:r>
              <a:rPr dirty="0"/>
              <a:t>	</a:t>
            </a:r>
            <a:r>
              <a:rPr spc="220" dirty="0"/>
              <a:t>Le</a:t>
            </a:r>
            <a:r>
              <a:rPr spc="-550" dirty="0"/>
              <a:t> </a:t>
            </a:r>
            <a:r>
              <a:rPr dirty="0"/>
              <a:t>a</a:t>
            </a:r>
            <a:r>
              <a:rPr spc="-550" dirty="0"/>
              <a:t> </a:t>
            </a:r>
            <a:r>
              <a:rPr dirty="0"/>
              <a:t>r</a:t>
            </a:r>
            <a:r>
              <a:rPr spc="-545" dirty="0"/>
              <a:t> </a:t>
            </a:r>
            <a:r>
              <a:rPr spc="310" dirty="0"/>
              <a:t>ning</a:t>
            </a:r>
            <a:r>
              <a:rPr dirty="0"/>
              <a:t>	</a:t>
            </a:r>
            <a:r>
              <a:rPr spc="295" dirty="0"/>
              <a:t>Out</a:t>
            </a:r>
            <a:r>
              <a:rPr spc="-550" dirty="0"/>
              <a:t> </a:t>
            </a:r>
            <a:r>
              <a:rPr dirty="0"/>
              <a:t>c</a:t>
            </a:r>
            <a:r>
              <a:rPr spc="-545" dirty="0"/>
              <a:t> </a:t>
            </a:r>
            <a:r>
              <a:rPr spc="220" dirty="0"/>
              <a:t>om</a:t>
            </a:r>
            <a:r>
              <a:rPr spc="-545" dirty="0"/>
              <a:t> </a:t>
            </a:r>
            <a:r>
              <a:rPr spc="195" dirty="0"/>
              <a:t>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0847" y="675639"/>
            <a:ext cx="8460740" cy="392811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4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For</a:t>
            </a:r>
            <a:r>
              <a:rPr sz="2400" b="1" u="sng" spc="-4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Administrative</a:t>
            </a:r>
            <a:r>
              <a:rPr sz="2400" b="1" u="sng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and</a:t>
            </a:r>
            <a:r>
              <a:rPr sz="2400" b="1" u="sng" spc="-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Academic/Student</a:t>
            </a:r>
            <a:r>
              <a:rPr sz="2400" b="1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Support</a:t>
            </a:r>
            <a:r>
              <a:rPr sz="2400" b="1" u="sng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Units</a:t>
            </a:r>
            <a:endParaRPr sz="2400">
              <a:latin typeface="Calibri"/>
              <a:cs typeface="Calibri"/>
            </a:endParaRPr>
          </a:p>
          <a:p>
            <a:pPr marL="1202690">
              <a:lnSpc>
                <a:spcPct val="100000"/>
              </a:lnSpc>
              <a:spcBef>
                <a:spcPts val="1205"/>
              </a:spcBef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Process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Objective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v.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Customer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Outcome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Example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Process</a:t>
            </a:r>
            <a:r>
              <a:rPr sz="2400" u="sng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24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Objective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anticipated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action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which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move 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toward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accomplishment</a:t>
            </a:r>
            <a:r>
              <a:rPr sz="24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department’s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mission.</a:t>
            </a:r>
            <a:endParaRPr sz="240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buClr>
                <a:srgbClr val="CC0000"/>
              </a:buClr>
              <a:buSzPct val="89583"/>
              <a:buFont typeface="Wingdings"/>
              <a:buChar char=""/>
              <a:tabLst>
                <a:tab pos="183515" algn="l"/>
              </a:tabLst>
            </a:pP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Focuses</a:t>
            </a:r>
            <a:r>
              <a:rPr sz="2400" i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on what</a:t>
            </a:r>
            <a:r>
              <a:rPr sz="2400" i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i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department</a:t>
            </a:r>
            <a:r>
              <a:rPr sz="2400" i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2400" i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i="1" spc="-25" dirty="0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Customer</a:t>
            </a:r>
            <a:r>
              <a:rPr sz="2400" u="sng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24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Outcome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statement</a:t>
            </a:r>
            <a:r>
              <a:rPr sz="2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reflects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your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department’s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expected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results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intended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customer.</a:t>
            </a:r>
            <a:endParaRPr sz="2400">
              <a:latin typeface="Calibri"/>
              <a:cs typeface="Calibri"/>
            </a:endParaRPr>
          </a:p>
          <a:p>
            <a:pPr marL="182880" marR="48260" indent="-170815">
              <a:lnSpc>
                <a:spcPct val="100000"/>
              </a:lnSpc>
              <a:buClr>
                <a:srgbClr val="CC0000"/>
              </a:buClr>
              <a:buSzPct val="89583"/>
              <a:buFont typeface="Wingdings"/>
              <a:buChar char=""/>
              <a:tabLst>
                <a:tab pos="183515" algn="l"/>
              </a:tabLst>
            </a:pP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Focuses</a:t>
            </a:r>
            <a:r>
              <a:rPr sz="2400" i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on what</a:t>
            </a:r>
            <a:r>
              <a:rPr sz="2400" i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i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department</a:t>
            </a:r>
            <a:r>
              <a:rPr sz="2400" i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expects</a:t>
            </a:r>
            <a:r>
              <a:rPr sz="2400" i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their</a:t>
            </a:r>
            <a:r>
              <a:rPr sz="2400" i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customer</a:t>
            </a:r>
            <a:r>
              <a:rPr sz="2400" i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400" i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2400" i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i="1" spc="-20" dirty="0">
                <a:solidFill>
                  <a:srgbClr val="FFFFFF"/>
                </a:solidFill>
                <a:latin typeface="Calibri"/>
                <a:cs typeface="Calibri"/>
              </a:rPr>
              <a:t>able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400" i="1" spc="-25" dirty="0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pc="295" dirty="0"/>
              <a:t>Out</a:t>
            </a:r>
            <a:r>
              <a:rPr spc="-550" dirty="0"/>
              <a:t> </a:t>
            </a:r>
            <a:r>
              <a:rPr dirty="0"/>
              <a:t>c</a:t>
            </a:r>
            <a:r>
              <a:rPr spc="-545" dirty="0"/>
              <a:t> </a:t>
            </a:r>
            <a:r>
              <a:rPr spc="220" dirty="0"/>
              <a:t>om</a:t>
            </a:r>
            <a:r>
              <a:rPr spc="-545" dirty="0"/>
              <a:t> </a:t>
            </a:r>
            <a:r>
              <a:rPr dirty="0"/>
              <a:t>e</a:t>
            </a:r>
            <a:r>
              <a:rPr spc="-550" dirty="0"/>
              <a:t> </a:t>
            </a:r>
            <a:r>
              <a:rPr spc="220" dirty="0"/>
              <a:t>s/</a:t>
            </a:r>
            <a:r>
              <a:rPr spc="-550" dirty="0"/>
              <a:t> </a:t>
            </a:r>
            <a:r>
              <a:rPr spc="365" dirty="0"/>
              <a:t>Object</a:t>
            </a:r>
            <a:r>
              <a:rPr spc="-545" dirty="0"/>
              <a:t> </a:t>
            </a:r>
            <a:r>
              <a:rPr spc="310" dirty="0"/>
              <a:t>ives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51434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76400" y="1428750"/>
            <a:ext cx="5638800" cy="4655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2525" marR="5080" indent="-1140460" algn="ctr">
              <a:lnSpc>
                <a:spcPct val="120100"/>
              </a:lnSpc>
              <a:spcBef>
                <a:spcPts val="100"/>
              </a:spcBef>
              <a:tabLst>
                <a:tab pos="1355090" algn="l"/>
                <a:tab pos="2038985" algn="l"/>
              </a:tabLst>
            </a:pPr>
            <a:r>
              <a:rPr sz="2700" spc="155" dirty="0"/>
              <a:t>Weave</a:t>
            </a:r>
            <a:r>
              <a:rPr sz="2700" dirty="0"/>
              <a:t>	</a:t>
            </a:r>
            <a:r>
              <a:rPr sz="2700" spc="165" dirty="0"/>
              <a:t>Training</a:t>
            </a:r>
            <a:endParaRPr sz="2700" dirty="0"/>
          </a:p>
        </p:txBody>
      </p:sp>
      <p:sp>
        <p:nvSpPr>
          <p:cNvPr id="4" name="object 4"/>
          <p:cNvSpPr txBox="1"/>
          <p:nvPr/>
        </p:nvSpPr>
        <p:spPr>
          <a:xfrm>
            <a:off x="2444623" y="2028948"/>
            <a:ext cx="4317365" cy="157735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R="103505" algn="ctr">
              <a:lnSpc>
                <a:spcPct val="100000"/>
              </a:lnSpc>
              <a:spcBef>
                <a:spcPts val="600"/>
              </a:spcBef>
            </a:pP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1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Basics</a:t>
            </a:r>
            <a:r>
              <a:rPr sz="21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1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Weave</a:t>
            </a:r>
            <a:r>
              <a:rPr sz="21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1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lang="en-US" sz="2100" spc="-65" dirty="0">
              <a:solidFill>
                <a:srgbClr val="FFFFFF"/>
              </a:solidFill>
              <a:latin typeface="Arial"/>
              <a:cs typeface="Arial"/>
            </a:endParaRPr>
          </a:p>
          <a:p>
            <a:pPr marR="103505" algn="ctr">
              <a:lnSpc>
                <a:spcPct val="100000"/>
              </a:lnSpc>
              <a:spcBef>
                <a:spcPts val="600"/>
              </a:spcBef>
            </a:pP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TTUHSC</a:t>
            </a:r>
            <a:r>
              <a:rPr lang="en-US" sz="2100" dirty="0">
                <a:latin typeface="Arial"/>
                <a:cs typeface="Arial"/>
              </a:rPr>
              <a:t>  </a:t>
            </a: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Assessment</a:t>
            </a:r>
            <a:endParaRPr sz="2100" dirty="0">
              <a:latin typeface="Arial"/>
              <a:cs typeface="Arial"/>
            </a:endParaRPr>
          </a:p>
          <a:p>
            <a:pPr marL="85090" algn="ctr">
              <a:lnSpc>
                <a:spcPct val="100000"/>
              </a:lnSpc>
              <a:spcBef>
                <a:spcPts val="1655"/>
              </a:spcBef>
            </a:pPr>
            <a:r>
              <a:rPr lang="en-US" sz="1800" spc="-20" dirty="0">
                <a:solidFill>
                  <a:srgbClr val="FFFFFF"/>
                </a:solidFill>
                <a:latin typeface="Calibri"/>
                <a:cs typeface="Calibri"/>
              </a:rPr>
              <a:t>Kara Page, M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lang="en-US" sz="1800" spc="-20" dirty="0">
                <a:solidFill>
                  <a:srgbClr val="FFFFFF"/>
                </a:solidFill>
                <a:latin typeface="Calibri"/>
                <a:cs typeface="Calibri"/>
              </a:rPr>
              <a:t>P.A</a:t>
            </a:r>
            <a:endParaRPr sz="1800" dirty="0">
              <a:latin typeface="Calibri"/>
              <a:cs typeface="Calibri"/>
            </a:endParaRPr>
          </a:p>
          <a:p>
            <a:pPr marL="83820" algn="ctr">
              <a:lnSpc>
                <a:spcPct val="100000"/>
              </a:lnSpc>
              <a:spcBef>
                <a:spcPts val="365"/>
              </a:spcBef>
            </a:pPr>
            <a:r>
              <a:rPr lang="en-US" sz="1500" dirty="0">
                <a:solidFill>
                  <a:srgbClr val="FFFFFF"/>
                </a:solidFill>
                <a:latin typeface="Calibri"/>
                <a:cs typeface="Calibri"/>
              </a:rPr>
              <a:t>Senior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Director of</a:t>
            </a:r>
            <a:r>
              <a:rPr sz="15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Academic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Planning</a:t>
            </a:r>
            <a:r>
              <a:rPr sz="15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&amp;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Compliance</a:t>
            </a:r>
            <a:endParaRPr sz="15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0847" y="828294"/>
            <a:ext cx="8519160" cy="331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342390" algn="ctr">
              <a:lnSpc>
                <a:spcPct val="100000"/>
              </a:lnSpc>
              <a:spcBef>
                <a:spcPts val="100"/>
              </a:spcBef>
            </a:pPr>
            <a:r>
              <a:rPr sz="24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For</a:t>
            </a:r>
            <a:r>
              <a:rPr sz="2400" b="1" u="sng" spc="-4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Administrative</a:t>
            </a:r>
            <a:r>
              <a:rPr sz="2400" b="1" u="sng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and</a:t>
            </a:r>
            <a:r>
              <a:rPr sz="2400" b="1" u="sng" spc="-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Academic/Student</a:t>
            </a:r>
            <a:r>
              <a:rPr sz="2400" b="1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Support</a:t>
            </a:r>
            <a:r>
              <a:rPr sz="2400" b="1" u="sng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Units</a:t>
            </a:r>
            <a:endParaRPr sz="2400">
              <a:latin typeface="Calibri"/>
              <a:cs typeface="Calibri"/>
            </a:endParaRPr>
          </a:p>
          <a:p>
            <a:pPr marL="192405" algn="ctr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Process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Objective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v.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Customer</a:t>
            </a:r>
            <a:r>
              <a:rPr sz="2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Outcome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Example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libri"/>
              <a:cs typeface="Calibri"/>
            </a:endParaRPr>
          </a:p>
          <a:p>
            <a:pPr marL="354965" marR="5080" indent="-342265">
              <a:lnSpc>
                <a:spcPct val="100000"/>
              </a:lnSpc>
              <a:buClr>
                <a:srgbClr val="CC0000"/>
              </a:buClr>
              <a:buSzPct val="8958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Process</a:t>
            </a:r>
            <a:r>
              <a:rPr sz="2400" u="sng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24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Objective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r>
              <a:rPr sz="24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Office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Academic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Planning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Compliance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educate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faculty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staff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how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use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Weave.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CC0000"/>
              </a:buClr>
              <a:buFont typeface="Wingdings"/>
              <a:buChar char=""/>
            </a:pPr>
            <a:endParaRPr sz="2350">
              <a:latin typeface="Calibri"/>
              <a:cs typeface="Calibri"/>
            </a:endParaRPr>
          </a:p>
          <a:p>
            <a:pPr marL="354965" marR="398780" indent="-342265">
              <a:lnSpc>
                <a:spcPct val="100000"/>
              </a:lnSpc>
              <a:buClr>
                <a:srgbClr val="CC0000"/>
              </a:buClr>
              <a:buSzPct val="8958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Customer</a:t>
            </a:r>
            <a:r>
              <a:rPr sz="2400" u="sng" spc="-4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24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Outcome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r>
              <a:rPr sz="24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Faculty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staff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develop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effective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continuous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improvement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plans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their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respective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areas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using Weave.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">
              <a:lnSpc>
                <a:spcPct val="100000"/>
              </a:lnSpc>
              <a:spcBef>
                <a:spcPts val="100"/>
              </a:spcBef>
            </a:pPr>
            <a:r>
              <a:rPr spc="295" dirty="0"/>
              <a:t>Out</a:t>
            </a:r>
            <a:r>
              <a:rPr spc="-550" dirty="0"/>
              <a:t> </a:t>
            </a:r>
            <a:r>
              <a:rPr dirty="0"/>
              <a:t>c</a:t>
            </a:r>
            <a:r>
              <a:rPr spc="-545" dirty="0"/>
              <a:t> </a:t>
            </a:r>
            <a:r>
              <a:rPr spc="220" dirty="0"/>
              <a:t>om</a:t>
            </a:r>
            <a:r>
              <a:rPr spc="-545" dirty="0"/>
              <a:t> </a:t>
            </a:r>
            <a:r>
              <a:rPr dirty="0"/>
              <a:t>e</a:t>
            </a:r>
            <a:r>
              <a:rPr spc="-550" dirty="0"/>
              <a:t> </a:t>
            </a:r>
            <a:r>
              <a:rPr spc="220" dirty="0"/>
              <a:t>s/</a:t>
            </a:r>
            <a:r>
              <a:rPr spc="-550" dirty="0"/>
              <a:t> </a:t>
            </a:r>
            <a:r>
              <a:rPr spc="365" dirty="0"/>
              <a:t>Object</a:t>
            </a:r>
            <a:r>
              <a:rPr spc="-545" dirty="0"/>
              <a:t> </a:t>
            </a:r>
            <a:r>
              <a:rPr spc="310" dirty="0"/>
              <a:t>ives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0847" y="933399"/>
            <a:ext cx="8279130" cy="36849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100455" algn="ctr">
              <a:lnSpc>
                <a:spcPct val="100000"/>
              </a:lnSpc>
              <a:spcBef>
                <a:spcPts val="100"/>
              </a:spcBef>
            </a:pPr>
            <a:r>
              <a:rPr sz="24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For</a:t>
            </a:r>
            <a:r>
              <a:rPr sz="2400" b="1" u="sng" spc="-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Administrative</a:t>
            </a:r>
            <a:r>
              <a:rPr sz="2400" b="1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and</a:t>
            </a:r>
            <a:r>
              <a:rPr sz="2400" b="1" u="sng" spc="-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Academic/Student</a:t>
            </a:r>
            <a:r>
              <a:rPr sz="2400" b="1" u="sng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Support</a:t>
            </a:r>
            <a:r>
              <a:rPr sz="2400" b="1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Units</a:t>
            </a:r>
            <a:endParaRPr sz="2400">
              <a:latin typeface="Calibri"/>
              <a:cs typeface="Calibri"/>
            </a:endParaRPr>
          </a:p>
          <a:p>
            <a:pPr marL="408940" algn="ctr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Process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Objective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v.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Customer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Outcome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Example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00">
              <a:latin typeface="Calibri"/>
              <a:cs typeface="Calibri"/>
            </a:endParaRPr>
          </a:p>
          <a:p>
            <a:pPr marL="354965" marR="5080" indent="-342265">
              <a:lnSpc>
                <a:spcPct val="100000"/>
              </a:lnSpc>
              <a:buClr>
                <a:srgbClr val="CC0000"/>
              </a:buClr>
              <a:buSzPct val="8958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Process</a:t>
            </a:r>
            <a:r>
              <a:rPr sz="2400" u="sng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24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Objective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r>
              <a:rPr sz="24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Office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Faculty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Development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offer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quarterly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training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effective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use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technology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enhance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classroom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instruction.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CC0000"/>
              </a:buClr>
              <a:buFont typeface="Wingdings"/>
              <a:buChar char=""/>
            </a:pPr>
            <a:endParaRPr sz="2350">
              <a:latin typeface="Calibri"/>
              <a:cs typeface="Calibri"/>
            </a:endParaRPr>
          </a:p>
          <a:p>
            <a:pPr marL="354965" marR="702310" indent="-342265">
              <a:lnSpc>
                <a:spcPct val="100000"/>
              </a:lnSpc>
              <a:buClr>
                <a:srgbClr val="CC0000"/>
              </a:buClr>
              <a:buSzPct val="8958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Customer</a:t>
            </a:r>
            <a:r>
              <a:rPr sz="2400" u="sng" spc="-5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24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Outcome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r>
              <a:rPr sz="24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Faculty</a:t>
            </a:r>
            <a:r>
              <a:rPr sz="2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use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classroom</a:t>
            </a:r>
            <a:r>
              <a:rPr sz="24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technology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effectively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enhance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student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learning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experiences.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95" dirty="0"/>
              <a:t>Out</a:t>
            </a:r>
            <a:r>
              <a:rPr spc="-550" dirty="0"/>
              <a:t> </a:t>
            </a:r>
            <a:r>
              <a:rPr dirty="0"/>
              <a:t>c</a:t>
            </a:r>
            <a:r>
              <a:rPr spc="-545" dirty="0"/>
              <a:t> </a:t>
            </a:r>
            <a:r>
              <a:rPr spc="220" dirty="0"/>
              <a:t>om</a:t>
            </a:r>
            <a:r>
              <a:rPr spc="-545" dirty="0"/>
              <a:t> </a:t>
            </a:r>
            <a:r>
              <a:rPr dirty="0"/>
              <a:t>e</a:t>
            </a:r>
            <a:r>
              <a:rPr spc="-550" dirty="0"/>
              <a:t> </a:t>
            </a:r>
            <a:r>
              <a:rPr spc="220" dirty="0"/>
              <a:t>s/</a:t>
            </a:r>
            <a:r>
              <a:rPr spc="-550" dirty="0"/>
              <a:t> </a:t>
            </a:r>
            <a:r>
              <a:rPr spc="365" dirty="0"/>
              <a:t>Object</a:t>
            </a:r>
            <a:r>
              <a:rPr spc="-545" dirty="0"/>
              <a:t> </a:t>
            </a:r>
            <a:r>
              <a:rPr spc="310" dirty="0"/>
              <a:t>ives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0847" y="868425"/>
            <a:ext cx="8599805" cy="21717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i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Evidence</a:t>
            </a:r>
            <a:r>
              <a:rPr sz="2200" i="1" spc="-7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i="1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2200" i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FFFFFF"/>
                </a:solidFill>
                <a:latin typeface="Calibri"/>
                <a:cs typeface="Calibri"/>
              </a:rPr>
              <a:t>documents</a:t>
            </a:r>
            <a:r>
              <a:rPr sz="2200" i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i="1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200" i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i="1" dirty="0">
                <a:solidFill>
                  <a:srgbClr val="FFFFFF"/>
                </a:solidFill>
                <a:latin typeface="Calibri"/>
                <a:cs typeface="Calibri"/>
              </a:rPr>
              <a:t>progress</a:t>
            </a:r>
            <a:r>
              <a:rPr sz="2200" i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i="1" dirty="0">
                <a:solidFill>
                  <a:srgbClr val="FFFFFF"/>
                </a:solidFill>
                <a:latin typeface="Calibri"/>
                <a:cs typeface="Calibri"/>
              </a:rPr>
              <a:t>you’ve</a:t>
            </a:r>
            <a:r>
              <a:rPr sz="2200" i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i="1" dirty="0">
                <a:solidFill>
                  <a:srgbClr val="FFFFFF"/>
                </a:solidFill>
                <a:latin typeface="Calibri"/>
                <a:cs typeface="Calibri"/>
              </a:rPr>
              <a:t>made</a:t>
            </a:r>
            <a:r>
              <a:rPr sz="2200" i="1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i="1" dirty="0">
                <a:solidFill>
                  <a:srgbClr val="FFFFFF"/>
                </a:solidFill>
                <a:latin typeface="Calibri"/>
                <a:cs typeface="Calibri"/>
              </a:rPr>
              <a:t>toward</a:t>
            </a:r>
            <a:r>
              <a:rPr sz="2200" i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FFFFFF"/>
                </a:solidFill>
                <a:latin typeface="Calibri"/>
                <a:cs typeface="Calibri"/>
              </a:rPr>
              <a:t>achieving</a:t>
            </a:r>
            <a:r>
              <a:rPr sz="2200" i="1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i="1" spc="-20" dirty="0">
                <a:solidFill>
                  <a:srgbClr val="FFFFFF"/>
                </a:solidFill>
                <a:latin typeface="Calibri"/>
                <a:cs typeface="Calibri"/>
              </a:rPr>
              <a:t>your</a:t>
            </a:r>
            <a:endParaRPr sz="2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i="1" dirty="0">
                <a:solidFill>
                  <a:srgbClr val="FFFFFF"/>
                </a:solidFill>
                <a:latin typeface="Calibri"/>
                <a:cs typeface="Calibri"/>
              </a:rPr>
              <a:t>Outcome</a:t>
            </a:r>
            <a:r>
              <a:rPr sz="2200" i="1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i="1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2200" i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FFFFFF"/>
                </a:solidFill>
                <a:latin typeface="Calibri"/>
                <a:cs typeface="Calibri"/>
              </a:rPr>
              <a:t>Objective.</a:t>
            </a:r>
            <a:endParaRPr sz="2200" dirty="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spcBef>
                <a:spcPts val="670"/>
              </a:spcBef>
              <a:buClr>
                <a:srgbClr val="CC0000"/>
              </a:buClr>
              <a:buSzPct val="88636"/>
              <a:buFont typeface="Wingdings"/>
              <a:buChar char=""/>
              <a:tabLst>
                <a:tab pos="183515" algn="l"/>
              </a:tabLst>
            </a:pP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Details</a:t>
            </a:r>
            <a:r>
              <a:rPr sz="2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what</a:t>
            </a:r>
            <a:r>
              <a:rPr sz="2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2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2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measured</a:t>
            </a:r>
            <a:r>
              <a:rPr sz="2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how</a:t>
            </a:r>
            <a:r>
              <a:rPr sz="2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sz="2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22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2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measured</a:t>
            </a:r>
            <a:endParaRPr sz="2200" dirty="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spcBef>
                <a:spcPts val="110"/>
              </a:spcBef>
              <a:buClr>
                <a:srgbClr val="CC0000"/>
              </a:buClr>
              <a:buSzPct val="88636"/>
              <a:buFont typeface="Wingdings"/>
              <a:buChar char=""/>
              <a:tabLst>
                <a:tab pos="183515" algn="l"/>
              </a:tabLst>
            </a:pP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Measures</a:t>
            </a:r>
            <a:r>
              <a:rPr sz="2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should</a:t>
            </a:r>
            <a:r>
              <a:rPr sz="22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align</a:t>
            </a:r>
            <a:r>
              <a:rPr sz="22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appropriately</a:t>
            </a:r>
            <a:r>
              <a:rPr sz="22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22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outcomes/objectives</a:t>
            </a:r>
            <a:endParaRPr sz="2200" dirty="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SzPct val="88636"/>
              <a:buFont typeface="Wingdings"/>
              <a:buChar char=""/>
              <a:tabLst>
                <a:tab pos="183515" algn="l"/>
              </a:tabLst>
            </a:pP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sz="22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22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least</a:t>
            </a:r>
            <a:r>
              <a:rPr sz="2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r>
              <a:rPr sz="2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measure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per</a:t>
            </a:r>
            <a:r>
              <a:rPr sz="22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outcome/objective</a:t>
            </a:r>
            <a:endParaRPr sz="2200" dirty="0">
              <a:latin typeface="Calibri"/>
              <a:cs typeface="Calibri"/>
            </a:endParaRPr>
          </a:p>
          <a:p>
            <a:pPr marL="182880" marR="5080" indent="-170815">
              <a:lnSpc>
                <a:spcPct val="100000"/>
              </a:lnSpc>
              <a:spcBef>
                <a:spcPts val="85"/>
              </a:spcBef>
              <a:buClr>
                <a:srgbClr val="CC0000"/>
              </a:buClr>
              <a:buSzPct val="88636"/>
              <a:buFont typeface="Wingdings"/>
              <a:buChar char=""/>
              <a:tabLst>
                <a:tab pos="183515" algn="l"/>
              </a:tabLst>
            </a:pPr>
            <a:endParaRPr lang="en-US" sz="22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005">
              <a:lnSpc>
                <a:spcPct val="100000"/>
              </a:lnSpc>
              <a:spcBef>
                <a:spcPts val="100"/>
              </a:spcBef>
            </a:pPr>
            <a:r>
              <a:rPr dirty="0"/>
              <a:t>M</a:t>
            </a:r>
            <a:r>
              <a:rPr spc="-550" dirty="0"/>
              <a:t> </a:t>
            </a:r>
            <a:r>
              <a:rPr dirty="0"/>
              <a:t>e</a:t>
            </a:r>
            <a:r>
              <a:rPr spc="-550" dirty="0"/>
              <a:t> </a:t>
            </a:r>
            <a:r>
              <a:rPr dirty="0"/>
              <a:t>a</a:t>
            </a:r>
            <a:r>
              <a:rPr spc="-550" dirty="0"/>
              <a:t> </a:t>
            </a:r>
            <a:r>
              <a:rPr dirty="0"/>
              <a:t>s</a:t>
            </a:r>
            <a:r>
              <a:rPr spc="-550" dirty="0"/>
              <a:t> </a:t>
            </a:r>
            <a:r>
              <a:rPr spc="310" dirty="0"/>
              <a:t>ures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0847" y="831341"/>
            <a:ext cx="4253230" cy="33801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For</a:t>
            </a:r>
            <a:r>
              <a:rPr sz="2000" b="1" u="sng" spc="-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Academic</a:t>
            </a:r>
            <a:r>
              <a:rPr sz="2000" b="1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Programs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Direct</a:t>
            </a:r>
            <a:r>
              <a:rPr sz="2000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Measures</a:t>
            </a:r>
            <a:endParaRPr sz="200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"/>
              <a:tabLst>
                <a:tab pos="183515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Comprehensive</a:t>
            </a:r>
            <a:r>
              <a:rPr sz="20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Exam</a:t>
            </a:r>
            <a:endParaRPr sz="200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"/>
              <a:tabLst>
                <a:tab pos="183515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Student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Publication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Conference</a:t>
            </a:r>
            <a:endParaRPr sz="2000">
              <a:latin typeface="Calibri"/>
              <a:cs typeface="Calibri"/>
            </a:endParaRPr>
          </a:p>
          <a:p>
            <a:pPr marL="182880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Presentation</a:t>
            </a:r>
            <a:endParaRPr sz="200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"/>
              <a:tabLst>
                <a:tab pos="183515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Internship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Clinical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Evaluation</a:t>
            </a:r>
            <a:endParaRPr sz="200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"/>
              <a:tabLst>
                <a:tab pos="183515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Portfolio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Evaluation</a:t>
            </a:r>
            <a:endParaRPr sz="200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"/>
              <a:tabLst>
                <a:tab pos="183515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Pass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Rates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Certification or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Licensure</a:t>
            </a:r>
            <a:endParaRPr sz="2000">
              <a:latin typeface="Calibri"/>
              <a:cs typeface="Calibri"/>
            </a:endParaRPr>
          </a:p>
          <a:p>
            <a:pPr marL="182880">
              <a:lnSpc>
                <a:spcPct val="100000"/>
              </a:lnSpc>
              <a:spcBef>
                <a:spcPts val="5"/>
              </a:spcBef>
            </a:pP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Exam</a:t>
            </a:r>
            <a:endParaRPr sz="200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"/>
              <a:tabLst>
                <a:tab pos="183515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Capstone</a:t>
            </a:r>
            <a:r>
              <a:rPr sz="2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Project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Senior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Thesis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66030" y="1441195"/>
            <a:ext cx="3990975" cy="18601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Indirect</a:t>
            </a:r>
            <a:r>
              <a:rPr sz="2000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Measures</a:t>
            </a:r>
            <a:endParaRPr sz="2000" dirty="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"/>
              <a:tabLst>
                <a:tab pos="183515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Exit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Interview</a:t>
            </a:r>
            <a:endParaRPr sz="2000" dirty="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"/>
              <a:tabLst>
                <a:tab pos="183515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Focus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Group</a:t>
            </a:r>
            <a:endParaRPr sz="2000" dirty="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"/>
              <a:tabLst>
                <a:tab pos="183515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Alumni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Survey</a:t>
            </a:r>
            <a:endParaRPr sz="2000" dirty="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buClr>
                <a:srgbClr val="CC0000"/>
              </a:buClr>
              <a:buSzPct val="90000"/>
              <a:buFont typeface="Wingdings"/>
              <a:buChar char=""/>
              <a:tabLst>
                <a:tab pos="183515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Reflection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Papers or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Assignments</a:t>
            </a:r>
            <a:endParaRPr sz="2000" dirty="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spcBef>
                <a:spcPts val="5"/>
              </a:spcBef>
              <a:buClr>
                <a:srgbClr val="CC0000"/>
              </a:buClr>
              <a:buSzPct val="90000"/>
              <a:buFont typeface="Wingdings"/>
              <a:buChar char=""/>
              <a:tabLst>
                <a:tab pos="183515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Student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Satisfaction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Survey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</a:t>
            </a:r>
            <a:r>
              <a:rPr spc="-550" dirty="0"/>
              <a:t> </a:t>
            </a:r>
            <a:r>
              <a:rPr dirty="0"/>
              <a:t>e</a:t>
            </a:r>
            <a:r>
              <a:rPr spc="-550" dirty="0"/>
              <a:t> </a:t>
            </a:r>
            <a:r>
              <a:rPr dirty="0"/>
              <a:t>a</a:t>
            </a:r>
            <a:r>
              <a:rPr spc="-550" dirty="0"/>
              <a:t> </a:t>
            </a:r>
            <a:r>
              <a:rPr dirty="0"/>
              <a:t>s</a:t>
            </a:r>
            <a:r>
              <a:rPr spc="-550" dirty="0"/>
              <a:t> </a:t>
            </a:r>
            <a:r>
              <a:rPr spc="310" dirty="0"/>
              <a:t>ures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715" y="831341"/>
            <a:ext cx="8801100" cy="15138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For</a:t>
            </a:r>
            <a:r>
              <a:rPr sz="2000" b="1" u="sng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Administrative</a:t>
            </a:r>
            <a:r>
              <a:rPr sz="2000" b="1" u="sng" spc="-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and</a:t>
            </a:r>
            <a:r>
              <a:rPr sz="2000" b="1" u="sng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Academic/Student</a:t>
            </a:r>
            <a:r>
              <a:rPr sz="2000" b="1" u="sng" spc="-4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Support</a:t>
            </a:r>
            <a:r>
              <a:rPr sz="2000" b="1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Units</a:t>
            </a:r>
            <a:endParaRPr sz="2000" dirty="0">
              <a:latin typeface="Calibri"/>
              <a:cs typeface="Calibri"/>
            </a:endParaRPr>
          </a:p>
          <a:p>
            <a:pPr marL="226695" algn="ctr">
              <a:lnSpc>
                <a:spcPct val="100000"/>
              </a:lnSpc>
              <a:spcBef>
                <a:spcPts val="1435"/>
              </a:spcBef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Things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measure: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Demand,</a:t>
            </a:r>
            <a:r>
              <a:rPr sz="20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Effectiveness,</a:t>
            </a: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Efficiency,</a:t>
            </a:r>
            <a:r>
              <a:rPr sz="20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Perception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Services,</a:t>
            </a:r>
            <a:endParaRPr sz="2000" dirty="0">
              <a:latin typeface="Calibri"/>
              <a:cs typeface="Calibri"/>
            </a:endParaRPr>
          </a:p>
          <a:p>
            <a:pPr marL="234950" algn="ctr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Quality,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20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Satisfaction</a:t>
            </a:r>
            <a:endParaRPr lang="en-US" sz="2000" spc="-1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231775" algn="ctr">
              <a:lnSpc>
                <a:spcPct val="100000"/>
              </a:lnSpc>
              <a:spcBef>
                <a:spcPts val="720"/>
              </a:spcBef>
            </a:pPr>
            <a:r>
              <a:rPr sz="2000" b="1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Examples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">
              <a:lnSpc>
                <a:spcPct val="100000"/>
              </a:lnSpc>
              <a:spcBef>
                <a:spcPts val="100"/>
              </a:spcBef>
            </a:pPr>
            <a:r>
              <a:rPr dirty="0"/>
              <a:t>M</a:t>
            </a:r>
            <a:r>
              <a:rPr spc="-550" dirty="0"/>
              <a:t> </a:t>
            </a:r>
            <a:r>
              <a:rPr dirty="0"/>
              <a:t>e</a:t>
            </a:r>
            <a:r>
              <a:rPr spc="-550" dirty="0"/>
              <a:t> </a:t>
            </a:r>
            <a:r>
              <a:rPr dirty="0"/>
              <a:t>a</a:t>
            </a:r>
            <a:r>
              <a:rPr spc="-550" dirty="0"/>
              <a:t> </a:t>
            </a:r>
            <a:r>
              <a:rPr dirty="0"/>
              <a:t>s</a:t>
            </a:r>
            <a:r>
              <a:rPr spc="-550" dirty="0"/>
              <a:t> </a:t>
            </a:r>
            <a:r>
              <a:rPr spc="310" dirty="0"/>
              <a:t>ures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52245" y="2362327"/>
            <a:ext cx="3075940" cy="2465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Student</a:t>
            </a:r>
            <a:r>
              <a:rPr sz="20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Satisfaction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Surveys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Number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event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participants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Number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complaints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Comparisons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professional </a:t>
            </a:r>
            <a:r>
              <a:rPr lang="en-US" sz="200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rganizations’</a:t>
            </a:r>
            <a:r>
              <a:rPr sz="20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best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practices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Number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applications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Processing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time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requests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External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Review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86705" y="2362327"/>
            <a:ext cx="2967355" cy="2466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36575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Opinion</a:t>
            </a:r>
            <a:r>
              <a:rPr sz="2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surveys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Growth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participation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Average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wait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service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time</a:t>
            </a:r>
            <a:endParaRPr sz="2000">
              <a:latin typeface="Calibri"/>
              <a:cs typeface="Calibri"/>
            </a:endParaRPr>
          </a:p>
          <a:p>
            <a:pPr marL="12700" marR="96139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Statistical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reports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Staff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training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hours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Number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users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Focus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Groups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Dollars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raised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7D8428-2AAD-43A0-B550-F8F02973233A}"/>
              </a:ext>
            </a:extLst>
          </p:cNvPr>
          <p:cNvSpPr txBox="1"/>
          <p:nvPr/>
        </p:nvSpPr>
        <p:spPr>
          <a:xfrm>
            <a:off x="102210" y="4851797"/>
            <a:ext cx="85845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marR="5080" indent="-170815">
              <a:lnSpc>
                <a:spcPct val="100000"/>
              </a:lnSpc>
              <a:spcBef>
                <a:spcPts val="85"/>
              </a:spcBef>
              <a:buClr>
                <a:srgbClr val="CC0000"/>
              </a:buClr>
              <a:buSzPct val="88636"/>
              <a:buFont typeface="Wingdings"/>
              <a:buChar char=""/>
              <a:tabLst>
                <a:tab pos="183515" algn="l"/>
              </a:tabLst>
            </a:pPr>
            <a:r>
              <a:rPr lang="en-US" sz="1600" i="1" dirty="0">
                <a:solidFill>
                  <a:srgbClr val="FFFFFF"/>
                </a:solidFill>
                <a:latin typeface="Calibri"/>
                <a:cs typeface="Calibri"/>
              </a:rPr>
              <a:t>Process</a:t>
            </a:r>
            <a:r>
              <a:rPr lang="en-US" sz="1600" i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600" i="1" dirty="0">
                <a:solidFill>
                  <a:srgbClr val="FFFFFF"/>
                </a:solidFill>
                <a:latin typeface="Calibri"/>
                <a:cs typeface="Calibri"/>
              </a:rPr>
              <a:t>Indicators</a:t>
            </a:r>
            <a:r>
              <a:rPr lang="en-US" sz="1600" i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600" i="1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lang="en-US" sz="1600" i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600" i="1" dirty="0">
                <a:solidFill>
                  <a:srgbClr val="FFFFFF"/>
                </a:solidFill>
                <a:latin typeface="Calibri"/>
                <a:cs typeface="Calibri"/>
              </a:rPr>
              <a:t>also</a:t>
            </a:r>
            <a:r>
              <a:rPr lang="en-US" sz="1600" i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600" i="1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lang="en-US" sz="1600" i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600" i="1" dirty="0">
                <a:solidFill>
                  <a:srgbClr val="FFFFFF"/>
                </a:solidFill>
                <a:latin typeface="Calibri"/>
                <a:cs typeface="Calibri"/>
              </a:rPr>
              <a:t>used</a:t>
            </a:r>
            <a:r>
              <a:rPr lang="en-US" sz="1600" i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600" i="1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lang="en-US" sz="1600" i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600" i="1" dirty="0">
                <a:solidFill>
                  <a:srgbClr val="FFFFFF"/>
                </a:solidFill>
                <a:latin typeface="Calibri"/>
                <a:cs typeface="Calibri"/>
              </a:rPr>
              <a:t>Measures</a:t>
            </a:r>
            <a:r>
              <a:rPr lang="en-US" sz="1600" i="1" spc="-40" dirty="0">
                <a:solidFill>
                  <a:srgbClr val="FFFFFF"/>
                </a:solidFill>
                <a:latin typeface="Calibri"/>
                <a:cs typeface="Calibri"/>
              </a:rPr>
              <a:t>, </a:t>
            </a:r>
            <a:r>
              <a:rPr lang="en-US" sz="1600" i="1" spc="-10" dirty="0">
                <a:solidFill>
                  <a:srgbClr val="FFFFFF"/>
                </a:solidFill>
                <a:latin typeface="Calibri"/>
                <a:cs typeface="Calibri"/>
              </a:rPr>
              <a:t>documented</a:t>
            </a:r>
            <a:r>
              <a:rPr lang="en-US" sz="1600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600" i="1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lang="en-US" sz="1600" i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600" i="1" spc="-10" dirty="0">
                <a:solidFill>
                  <a:srgbClr val="FFFFFF"/>
                </a:solidFill>
                <a:latin typeface="Calibri"/>
                <a:cs typeface="Calibri"/>
              </a:rPr>
              <a:t>sign- </a:t>
            </a:r>
            <a:r>
              <a:rPr lang="en-US" sz="1600" i="1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lang="en-US" sz="1600" i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600" i="1" dirty="0">
                <a:solidFill>
                  <a:srgbClr val="FFFFFF"/>
                </a:solidFill>
                <a:latin typeface="Calibri"/>
                <a:cs typeface="Calibri"/>
              </a:rPr>
              <a:t>sheets</a:t>
            </a:r>
            <a:r>
              <a:rPr lang="en-US" sz="1600" i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600" i="1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lang="en-US" sz="1600" i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600" i="1" spc="-10" dirty="0">
                <a:solidFill>
                  <a:srgbClr val="FFFFFF"/>
                </a:solidFill>
                <a:latin typeface="Calibri"/>
                <a:cs typeface="Calibri"/>
              </a:rPr>
              <a:t>consultation</a:t>
            </a:r>
            <a:r>
              <a:rPr lang="en-US" sz="1600" i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600" i="1" spc="-20" dirty="0">
                <a:solidFill>
                  <a:srgbClr val="FFFFFF"/>
                </a:solidFill>
                <a:latin typeface="Calibri"/>
                <a:cs typeface="Calibri"/>
              </a:rPr>
              <a:t>logs</a:t>
            </a:r>
            <a:endParaRPr lang="en-US" sz="1600" i="1" dirty="0">
              <a:latin typeface="Calibri"/>
              <a:cs typeface="Calibri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898" y="627626"/>
            <a:ext cx="8675370" cy="3408045"/>
          </a:xfrm>
          <a:prstGeom prst="rect">
            <a:avLst/>
          </a:prstGeom>
        </p:spPr>
        <p:txBody>
          <a:bodyPr vert="horz" wrap="square" lIns="0" tIns="2089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45"/>
              </a:spcBef>
            </a:pP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How</a:t>
            </a:r>
            <a:r>
              <a:rPr sz="2400" i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2400" i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when</a:t>
            </a:r>
            <a:r>
              <a:rPr sz="2400" i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2400" i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you know</a:t>
            </a:r>
            <a:r>
              <a:rPr sz="2400" i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if</a:t>
            </a:r>
            <a:r>
              <a:rPr sz="2400" i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2400" i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have been</a:t>
            </a:r>
            <a:r>
              <a:rPr sz="2400" i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i="1" spc="-10" dirty="0">
                <a:solidFill>
                  <a:srgbClr val="FFFFFF"/>
                </a:solidFill>
                <a:latin typeface="Calibri"/>
                <a:cs typeface="Calibri"/>
              </a:rPr>
              <a:t>successful?</a:t>
            </a:r>
            <a:endParaRPr sz="240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spcBef>
                <a:spcPts val="1545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183515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Each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Measure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must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established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Achievement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Target</a:t>
            </a:r>
            <a:endParaRPr sz="2400">
              <a:latin typeface="Calibri"/>
              <a:cs typeface="Calibri"/>
            </a:endParaRPr>
          </a:p>
          <a:p>
            <a:pPr marL="182880" marR="5080" indent="-170815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183515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Targets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should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describe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specific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criteria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success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appear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be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appropriately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challenging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 attainable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 given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timeframe</a:t>
            </a:r>
            <a:endParaRPr sz="240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spcBef>
                <a:spcPts val="95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183515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Targets</a:t>
            </a:r>
            <a:r>
              <a:rPr sz="2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offer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directionality</a:t>
            </a:r>
            <a:r>
              <a:rPr sz="24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specify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something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quantifiable</a:t>
            </a:r>
            <a:endParaRPr sz="2400">
              <a:latin typeface="Calibri"/>
              <a:cs typeface="Calibri"/>
            </a:endParaRPr>
          </a:p>
          <a:p>
            <a:pPr marL="792480" lvl="1" indent="-170815">
              <a:lnSpc>
                <a:spcPct val="100000"/>
              </a:lnSpc>
              <a:spcBef>
                <a:spcPts val="110"/>
              </a:spcBef>
              <a:buChar char="•"/>
              <a:tabLst>
                <a:tab pos="793115" algn="l"/>
              </a:tabLst>
            </a:pP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An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increase</a:t>
            </a:r>
            <a:r>
              <a:rPr sz="24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or</a:t>
            </a:r>
            <a:r>
              <a:rPr sz="24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decrease</a:t>
            </a:r>
            <a:endParaRPr sz="2400">
              <a:latin typeface="Calibri"/>
              <a:cs typeface="Calibri"/>
            </a:endParaRPr>
          </a:p>
          <a:p>
            <a:pPr marL="792480" lvl="1" indent="-170815">
              <a:lnSpc>
                <a:spcPct val="100000"/>
              </a:lnSpc>
              <a:spcBef>
                <a:spcPts val="95"/>
              </a:spcBef>
              <a:buChar char="•"/>
              <a:tabLst>
                <a:tab pos="793115" algn="l"/>
              </a:tabLst>
            </a:pP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4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percent,</a:t>
            </a:r>
            <a:r>
              <a:rPr sz="24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rating,</a:t>
            </a:r>
            <a:r>
              <a:rPr sz="24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or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score</a:t>
            </a:r>
            <a:endParaRPr sz="2400">
              <a:latin typeface="Calibri"/>
              <a:cs typeface="Calibri"/>
            </a:endParaRPr>
          </a:p>
          <a:p>
            <a:pPr marL="182880" indent="-170815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SzPct val="89583"/>
              <a:buFont typeface="Wingdings"/>
              <a:buChar char=""/>
              <a:tabLst>
                <a:tab pos="183515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Targets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should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change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reflect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improvement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over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time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1833" y="58369"/>
            <a:ext cx="20224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20" dirty="0"/>
              <a:t>Ta</a:t>
            </a:r>
            <a:r>
              <a:rPr spc="-550" dirty="0"/>
              <a:t> </a:t>
            </a:r>
            <a:r>
              <a:rPr dirty="0"/>
              <a:t>r</a:t>
            </a:r>
            <a:r>
              <a:rPr spc="-545" dirty="0"/>
              <a:t> </a:t>
            </a:r>
            <a:r>
              <a:rPr spc="220" dirty="0"/>
              <a:t>ge</a:t>
            </a:r>
            <a:r>
              <a:rPr spc="-550" dirty="0"/>
              <a:t> </a:t>
            </a:r>
            <a:r>
              <a:rPr dirty="0"/>
              <a:t>t</a:t>
            </a:r>
            <a:r>
              <a:rPr spc="-545" dirty="0"/>
              <a:t> </a:t>
            </a:r>
            <a:r>
              <a:rPr spc="-50" dirty="0"/>
              <a:t>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147" y="851280"/>
            <a:ext cx="8606155" cy="249809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4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Academic</a:t>
            </a:r>
            <a:r>
              <a:rPr sz="2400" b="1" u="sng" spc="-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Program</a:t>
            </a:r>
            <a:r>
              <a:rPr sz="2400" b="1" u="sng" spc="-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Plan</a:t>
            </a:r>
            <a:r>
              <a:rPr sz="2400" b="1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Examples:</a:t>
            </a:r>
            <a:endParaRPr sz="2400">
              <a:latin typeface="Calibri"/>
              <a:cs typeface="Calibri"/>
            </a:endParaRPr>
          </a:p>
          <a:p>
            <a:pPr marL="12700" marR="76200">
              <a:lnSpc>
                <a:spcPct val="100000"/>
              </a:lnSpc>
              <a:spcBef>
                <a:spcPts val="1205"/>
              </a:spcBef>
            </a:pPr>
            <a:r>
              <a:rPr sz="2400" b="1" i="1" dirty="0">
                <a:solidFill>
                  <a:srgbClr val="FF0000"/>
                </a:solidFill>
                <a:latin typeface="Calibri"/>
                <a:cs typeface="Calibri"/>
              </a:rPr>
              <a:t>Needs</a:t>
            </a:r>
            <a:r>
              <a:rPr sz="2400" b="1" i="1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Calibri"/>
                <a:cs typeface="Calibri"/>
              </a:rPr>
              <a:t>Improvement:</a:t>
            </a:r>
            <a:r>
              <a:rPr sz="2400" b="1" i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Graduates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TTUHSC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MOT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program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will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pass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certification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exam.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300">
              <a:latin typeface="Calibri"/>
              <a:cs typeface="Calibri"/>
            </a:endParaRPr>
          </a:p>
          <a:p>
            <a:pPr marL="12700" marR="5080">
              <a:lnSpc>
                <a:spcPct val="100699"/>
              </a:lnSpc>
            </a:pPr>
            <a:r>
              <a:rPr sz="2400" b="1" i="1" dirty="0">
                <a:solidFill>
                  <a:srgbClr val="FF0000"/>
                </a:solidFill>
                <a:latin typeface="Calibri"/>
                <a:cs typeface="Calibri"/>
              </a:rPr>
              <a:t>Better:</a:t>
            </a:r>
            <a:r>
              <a:rPr sz="2400" b="1" i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2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least</a:t>
            </a:r>
            <a:r>
              <a:rPr sz="22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95%</a:t>
            </a:r>
            <a:r>
              <a:rPr sz="2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2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graduates</a:t>
            </a:r>
            <a:r>
              <a:rPr sz="2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TTUHSC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MOT</a:t>
            </a:r>
            <a:r>
              <a:rPr sz="2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program</a:t>
            </a:r>
            <a:r>
              <a:rPr sz="2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22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pass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(score</a:t>
            </a:r>
            <a:r>
              <a:rPr sz="22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450</a:t>
            </a:r>
            <a:r>
              <a:rPr sz="2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2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higher)</a:t>
            </a:r>
            <a:r>
              <a:rPr sz="2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NBCOT®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certification</a:t>
            </a:r>
            <a:r>
              <a:rPr sz="2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exam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22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first</a:t>
            </a:r>
            <a:r>
              <a:rPr sz="2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attempt.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19">
              <a:lnSpc>
                <a:spcPct val="100000"/>
              </a:lnSpc>
              <a:spcBef>
                <a:spcPts val="100"/>
              </a:spcBef>
            </a:pPr>
            <a:r>
              <a:rPr spc="220" dirty="0"/>
              <a:t>Ta</a:t>
            </a:r>
            <a:r>
              <a:rPr spc="-550" dirty="0"/>
              <a:t> </a:t>
            </a:r>
            <a:r>
              <a:rPr dirty="0"/>
              <a:t>r</a:t>
            </a:r>
            <a:r>
              <a:rPr spc="-545" dirty="0"/>
              <a:t> </a:t>
            </a:r>
            <a:r>
              <a:rPr spc="220" dirty="0"/>
              <a:t>ge</a:t>
            </a:r>
            <a:r>
              <a:rPr spc="-550" dirty="0"/>
              <a:t> </a:t>
            </a:r>
            <a:r>
              <a:rPr dirty="0"/>
              <a:t>t</a:t>
            </a:r>
            <a:r>
              <a:rPr spc="-545" dirty="0"/>
              <a:t> </a:t>
            </a:r>
            <a:r>
              <a:rPr spc="-50" dirty="0"/>
              <a:t>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147" y="835496"/>
            <a:ext cx="8721725" cy="2234565"/>
          </a:xfrm>
          <a:prstGeom prst="rect">
            <a:avLst/>
          </a:prstGeom>
        </p:spPr>
        <p:txBody>
          <a:bodyPr vert="horz" wrap="square" lIns="0" tIns="190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sz="23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Administrative</a:t>
            </a:r>
            <a:r>
              <a:rPr sz="2300" b="1" u="sng" spc="-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3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and</a:t>
            </a:r>
            <a:r>
              <a:rPr sz="2300" b="1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3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Academic/Student</a:t>
            </a:r>
            <a:r>
              <a:rPr sz="2300" b="1" u="sng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3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Support</a:t>
            </a:r>
            <a:r>
              <a:rPr sz="2300" b="1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3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Program</a:t>
            </a:r>
            <a:r>
              <a:rPr sz="2300" b="1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3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Plan</a:t>
            </a:r>
            <a:r>
              <a:rPr sz="2300" b="1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Examples:</a:t>
            </a:r>
            <a:endParaRPr sz="23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25"/>
              </a:spcBef>
            </a:pPr>
            <a:r>
              <a:rPr sz="2000" b="1" i="1" dirty="0">
                <a:solidFill>
                  <a:srgbClr val="FF0000"/>
                </a:solidFill>
                <a:latin typeface="Calibri"/>
                <a:cs typeface="Calibri"/>
              </a:rPr>
              <a:t>Needs</a:t>
            </a:r>
            <a:r>
              <a:rPr sz="2000" b="1" i="1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i="1" dirty="0">
                <a:solidFill>
                  <a:srgbClr val="FF0000"/>
                </a:solidFill>
                <a:latin typeface="Calibri"/>
                <a:cs typeface="Calibri"/>
              </a:rPr>
              <a:t>Improvement:</a:t>
            </a:r>
            <a:r>
              <a:rPr sz="2000" b="1" i="1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New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TTUHSC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employees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hired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complete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required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Institutional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Compliance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Orientation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training.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i="1" dirty="0">
                <a:solidFill>
                  <a:srgbClr val="FF0000"/>
                </a:solidFill>
                <a:latin typeface="Calibri"/>
                <a:cs typeface="Calibri"/>
              </a:rPr>
              <a:t>Better:</a:t>
            </a:r>
            <a:r>
              <a:rPr sz="2000" b="1" i="1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85%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new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TTUHSC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employees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hired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completed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required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Institutional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Compliance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Orientation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training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within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60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days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hire.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pc="220" dirty="0"/>
              <a:t>Ta</a:t>
            </a:r>
            <a:r>
              <a:rPr spc="-550" dirty="0"/>
              <a:t> </a:t>
            </a:r>
            <a:r>
              <a:rPr dirty="0"/>
              <a:t>r</a:t>
            </a:r>
            <a:r>
              <a:rPr spc="-545" dirty="0"/>
              <a:t> </a:t>
            </a:r>
            <a:r>
              <a:rPr spc="220" dirty="0"/>
              <a:t>ge</a:t>
            </a:r>
            <a:r>
              <a:rPr spc="-550" dirty="0"/>
              <a:t> </a:t>
            </a:r>
            <a:r>
              <a:rPr dirty="0"/>
              <a:t>t</a:t>
            </a:r>
            <a:r>
              <a:rPr spc="-545" dirty="0"/>
              <a:t> </a:t>
            </a:r>
            <a:r>
              <a:rPr spc="-50" dirty="0"/>
              <a:t>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pc="380" dirty="0"/>
              <a:t>Findings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0614" y="1301622"/>
            <a:ext cx="8010525" cy="1520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i="1" dirty="0">
                <a:solidFill>
                  <a:srgbClr val="FFFFFF"/>
                </a:solidFill>
                <a:latin typeface="Calibri"/>
                <a:cs typeface="Calibri"/>
              </a:rPr>
              <a:t>What</a:t>
            </a:r>
            <a:r>
              <a:rPr sz="2000" i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FFFFFF"/>
                </a:solidFill>
                <a:latin typeface="Calibri"/>
                <a:cs typeface="Calibri"/>
              </a:rPr>
              <a:t>were</a:t>
            </a:r>
            <a:r>
              <a:rPr sz="2000" i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FFFFFF"/>
                </a:solidFill>
                <a:latin typeface="Calibri"/>
                <a:cs typeface="Calibri"/>
              </a:rPr>
              <a:t>your</a:t>
            </a:r>
            <a:r>
              <a:rPr sz="2000" i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FFFFFF"/>
                </a:solidFill>
                <a:latin typeface="Calibri"/>
                <a:cs typeface="Calibri"/>
              </a:rPr>
              <a:t>202</a:t>
            </a:r>
            <a:r>
              <a:rPr lang="en-US" sz="2000" i="1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2000" i="1" dirty="0">
                <a:solidFill>
                  <a:srgbClr val="FFFFFF"/>
                </a:solidFill>
                <a:latin typeface="Calibri"/>
                <a:cs typeface="Calibri"/>
              </a:rPr>
              <a:t>-202</a:t>
            </a:r>
            <a:r>
              <a:rPr lang="en-US" sz="2000" i="1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2000" i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FFFFFF"/>
                </a:solidFill>
                <a:latin typeface="Calibri"/>
                <a:cs typeface="Calibri"/>
              </a:rPr>
              <a:t>results?</a:t>
            </a:r>
            <a:r>
              <a:rPr sz="2000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FFFFFF"/>
                </a:solidFill>
                <a:latin typeface="Calibri"/>
                <a:cs typeface="Calibri"/>
              </a:rPr>
              <a:t>Did</a:t>
            </a:r>
            <a:r>
              <a:rPr sz="2000" i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2000" i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FFFFFF"/>
                </a:solidFill>
                <a:latin typeface="Calibri"/>
                <a:cs typeface="Calibri"/>
              </a:rPr>
              <a:t>meet</a:t>
            </a:r>
            <a:r>
              <a:rPr sz="2000" i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FFFFFF"/>
                </a:solidFill>
                <a:latin typeface="Calibri"/>
                <a:cs typeface="Calibri"/>
              </a:rPr>
              <a:t>your</a:t>
            </a:r>
            <a:r>
              <a:rPr sz="2000" i="1" spc="-10" dirty="0">
                <a:solidFill>
                  <a:srgbClr val="FFFFFF"/>
                </a:solidFill>
                <a:latin typeface="Calibri"/>
                <a:cs typeface="Calibri"/>
              </a:rPr>
              <a:t> Targets?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Describe</a:t>
            </a:r>
            <a:r>
              <a:rPr sz="20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Outcomes/Objectives</a:t>
            </a:r>
            <a:r>
              <a:rPr sz="20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terms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stated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achievement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Targets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endParaRPr sz="2000" dirty="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provide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specific,</a:t>
            </a:r>
            <a:r>
              <a:rPr sz="2000" u="sng" spc="-4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yet</a:t>
            </a:r>
            <a:r>
              <a:rPr sz="2000" u="sng" spc="-5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20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objective,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information</a:t>
            </a:r>
            <a:r>
              <a:rPr sz="2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about</a:t>
            </a:r>
            <a:r>
              <a:rPr sz="20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results.</a:t>
            </a:r>
            <a:endParaRPr sz="20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Provide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context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each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Finding,</a:t>
            </a:r>
            <a:r>
              <a:rPr sz="20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if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relevant.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pc="380" dirty="0"/>
              <a:t>Findings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0614" y="1039114"/>
            <a:ext cx="8825865" cy="2230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Academic</a:t>
            </a:r>
            <a:r>
              <a:rPr sz="1800" b="1" u="sng" spc="-6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Program</a:t>
            </a:r>
            <a:r>
              <a:rPr sz="1800" b="1" u="sng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Plan</a:t>
            </a:r>
            <a:r>
              <a:rPr sz="1800" b="1" u="sng" spc="-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Examples: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800" b="1" i="1" dirty="0">
                <a:solidFill>
                  <a:srgbClr val="FF0000"/>
                </a:solidFill>
                <a:latin typeface="Arial"/>
                <a:cs typeface="Arial"/>
              </a:rPr>
              <a:t>Needs</a:t>
            </a:r>
            <a:r>
              <a:rPr sz="1800" b="1" i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FF0000"/>
                </a:solidFill>
                <a:latin typeface="Arial"/>
                <a:cs typeface="Arial"/>
              </a:rPr>
              <a:t>improvement:</a:t>
            </a:r>
            <a:r>
              <a:rPr sz="1800" b="1" i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Most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our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students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scored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above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national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average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USMLE-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Step</a:t>
            </a:r>
            <a:r>
              <a:rPr sz="18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exam.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12700" marR="398780">
              <a:lnSpc>
                <a:spcPct val="100000"/>
              </a:lnSpc>
            </a:pPr>
            <a:r>
              <a:rPr sz="1800" b="1" i="1" dirty="0">
                <a:solidFill>
                  <a:srgbClr val="FF0000"/>
                </a:solidFill>
                <a:latin typeface="Arial"/>
                <a:cs typeface="Arial"/>
              </a:rPr>
              <a:t>Better:</a:t>
            </a:r>
            <a:r>
              <a:rPr sz="1800" b="1" i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first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attempt,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our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students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achieved a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mean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score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224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USMLE-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Step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exam.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addition, 98%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our first-time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examinees</a:t>
            </a:r>
            <a:r>
              <a:rPr sz="1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passed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 exam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compared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93%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8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examinees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other</a:t>
            </a:r>
            <a:r>
              <a:rPr sz="18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U.S.</a:t>
            </a:r>
            <a:r>
              <a:rPr sz="18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Canadian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medical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schools.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1205" y="1086992"/>
            <a:ext cx="5302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Part</a:t>
            </a:r>
            <a:r>
              <a:rPr sz="1600" b="1" u="sng" spc="-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spc="-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I: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65885" y="1086992"/>
            <a:ext cx="31457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SACSCOC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Accreditation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Requirements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1205" y="1489024"/>
            <a:ext cx="5842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Part</a:t>
            </a:r>
            <a:r>
              <a:rPr sz="1600" b="1" u="sng" spc="-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spc="-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II: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1205" y="1892045"/>
            <a:ext cx="6369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6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Part</a:t>
            </a:r>
            <a:r>
              <a:rPr lang="en-US" sz="1600" b="1" u="sng" spc="-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lang="en-US" sz="1600" b="1" u="sng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III:</a:t>
            </a: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71600" y="1518539"/>
            <a:ext cx="351091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Basic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Weave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600" spc="-10" dirty="0">
                <a:solidFill>
                  <a:srgbClr val="FFFFFF"/>
                </a:solidFill>
                <a:latin typeface="Calibri"/>
                <a:cs typeface="Calibri"/>
              </a:rPr>
              <a:t>Assessment Plan Elements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65885" y="1892045"/>
            <a:ext cx="21202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Assessment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Plan</a:t>
            </a:r>
            <a:r>
              <a:rPr sz="16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Reviews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1659" y="322580"/>
            <a:ext cx="1189355" cy="257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5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5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5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5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5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5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08917" y="322580"/>
            <a:ext cx="1020444" cy="257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pc="380" dirty="0"/>
              <a:t>Findings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0614" y="1039114"/>
            <a:ext cx="8886190" cy="2230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Administrative</a:t>
            </a:r>
            <a:r>
              <a:rPr sz="1800" b="1" u="sng" spc="-7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and</a:t>
            </a:r>
            <a:r>
              <a:rPr sz="1800" b="1" u="sng" spc="-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Academic/Student</a:t>
            </a:r>
            <a:r>
              <a:rPr sz="1800" b="1" u="sng" spc="-4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Support</a:t>
            </a:r>
            <a:r>
              <a:rPr sz="1800" b="1" u="sng" spc="-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Program</a:t>
            </a:r>
            <a:r>
              <a:rPr sz="1800" b="1" u="sng" spc="-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Plan</a:t>
            </a:r>
            <a:r>
              <a:rPr sz="1800" b="1" u="sng" spc="-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Examples: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i="1" dirty="0">
                <a:solidFill>
                  <a:srgbClr val="FF0000"/>
                </a:solidFill>
                <a:latin typeface="Arial"/>
                <a:cs typeface="Arial"/>
              </a:rPr>
              <a:t>Needs</a:t>
            </a:r>
            <a:r>
              <a:rPr sz="1800" b="1" i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FF0000"/>
                </a:solidFill>
                <a:latin typeface="Arial"/>
                <a:cs typeface="Arial"/>
              </a:rPr>
              <a:t>improvement:</a:t>
            </a:r>
            <a:r>
              <a:rPr sz="1800" b="1" i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8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target</a:t>
            </a:r>
            <a:r>
              <a:rPr sz="18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8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fall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enrollment was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Met.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800" b="1" i="1" dirty="0">
                <a:solidFill>
                  <a:srgbClr val="FF0000"/>
                </a:solidFill>
                <a:latin typeface="Arial"/>
                <a:cs typeface="Arial"/>
              </a:rPr>
              <a:t>Better:</a:t>
            </a:r>
            <a:r>
              <a:rPr sz="1800" b="1" i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8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official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enrollment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figure</a:t>
            </a:r>
            <a:r>
              <a:rPr sz="18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8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Fall</a:t>
            </a:r>
            <a:r>
              <a:rPr sz="18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2015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was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99</a:t>
            </a:r>
            <a:r>
              <a:rPr sz="18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students,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which</a:t>
            </a: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exceeded 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targeted</a:t>
            </a:r>
            <a:r>
              <a:rPr sz="18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enrollment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8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85.</a:t>
            </a:r>
            <a:r>
              <a:rPr sz="18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Additional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demographic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sz="18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about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these</a:t>
            </a:r>
            <a:r>
              <a:rPr sz="18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students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can</a:t>
            </a:r>
            <a:r>
              <a:rPr sz="18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viewed</a:t>
            </a:r>
            <a:r>
              <a:rPr sz="1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20-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21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Enrollment Report,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which</a:t>
            </a:r>
            <a:r>
              <a:rPr sz="18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has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been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uploaded as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supporting documentation.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579" y="58369"/>
            <a:ext cx="31089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57705" algn="l"/>
              </a:tabLst>
            </a:pPr>
            <a:r>
              <a:rPr dirty="0"/>
              <a:t>A</a:t>
            </a:r>
            <a:r>
              <a:rPr spc="-550" dirty="0"/>
              <a:t> </a:t>
            </a:r>
            <a:r>
              <a:rPr dirty="0"/>
              <a:t>c</a:t>
            </a:r>
            <a:r>
              <a:rPr spc="-550" dirty="0"/>
              <a:t> </a:t>
            </a:r>
            <a:r>
              <a:rPr dirty="0"/>
              <a:t>t</a:t>
            </a:r>
            <a:r>
              <a:rPr spc="-550" dirty="0"/>
              <a:t> </a:t>
            </a:r>
            <a:r>
              <a:rPr spc="270" dirty="0"/>
              <a:t>ion</a:t>
            </a:r>
            <a:r>
              <a:rPr dirty="0"/>
              <a:t>	P</a:t>
            </a:r>
            <a:r>
              <a:rPr spc="-560" dirty="0"/>
              <a:t> </a:t>
            </a:r>
            <a:r>
              <a:rPr spc="220" dirty="0"/>
              <a:t>la</a:t>
            </a:r>
            <a:r>
              <a:rPr spc="-545" dirty="0"/>
              <a:t> </a:t>
            </a:r>
            <a:r>
              <a:rPr spc="-50"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3169" y="1158316"/>
            <a:ext cx="8614410" cy="27212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Provide</a:t>
            </a:r>
            <a:r>
              <a:rPr sz="2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detailed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description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actions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2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plan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take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2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 Targets</a:t>
            </a:r>
            <a:r>
              <a:rPr sz="2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marked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lang="en-US" sz="2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i="1" dirty="0">
                <a:solidFill>
                  <a:srgbClr val="FF0000"/>
                </a:solidFill>
                <a:latin typeface="Calibri"/>
                <a:cs typeface="Calibri"/>
              </a:rPr>
              <a:t>Partially</a:t>
            </a:r>
            <a:r>
              <a:rPr sz="2200" i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i="1" dirty="0">
                <a:solidFill>
                  <a:srgbClr val="FF0000"/>
                </a:solidFill>
                <a:latin typeface="Calibri"/>
                <a:cs typeface="Calibri"/>
              </a:rPr>
              <a:t>Met</a:t>
            </a:r>
            <a:r>
              <a:rPr sz="2200" i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0000"/>
                </a:solidFill>
                <a:latin typeface="Calibri"/>
                <a:cs typeface="Calibri"/>
              </a:rPr>
              <a:t>or</a:t>
            </a:r>
            <a:r>
              <a:rPr sz="22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i="1" dirty="0">
                <a:solidFill>
                  <a:srgbClr val="FF0000"/>
                </a:solidFill>
                <a:latin typeface="Calibri"/>
                <a:cs typeface="Calibri"/>
              </a:rPr>
              <a:t>Not</a:t>
            </a:r>
            <a:r>
              <a:rPr sz="2200" i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i="1" spc="-20" dirty="0">
                <a:solidFill>
                  <a:srgbClr val="FF0000"/>
                </a:solidFill>
                <a:latin typeface="Calibri"/>
                <a:cs typeface="Calibri"/>
              </a:rPr>
              <a:t>Met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2200" dirty="0">
              <a:latin typeface="Calibri"/>
              <a:cs typeface="Calibri"/>
            </a:endParaRPr>
          </a:p>
          <a:p>
            <a:pPr marL="299085" marR="106235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If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all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Targets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were </a:t>
            </a:r>
            <a:r>
              <a:rPr sz="2200" i="1" dirty="0">
                <a:solidFill>
                  <a:srgbClr val="FF0000"/>
                </a:solidFill>
                <a:latin typeface="Calibri"/>
                <a:cs typeface="Calibri"/>
              </a:rPr>
              <a:t>Met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advise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use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section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indicate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what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 your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program/unit</a:t>
            </a:r>
            <a:r>
              <a:rPr sz="22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make</a:t>
            </a:r>
            <a:r>
              <a:rPr sz="22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general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improvements</a:t>
            </a:r>
            <a:r>
              <a:rPr sz="22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over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next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year.</a:t>
            </a:r>
            <a:endParaRPr sz="2200" dirty="0">
              <a:latin typeface="Calibri"/>
              <a:cs typeface="Calibri"/>
            </a:endParaRPr>
          </a:p>
          <a:p>
            <a:pPr marL="705485" lvl="1" indent="-284480">
              <a:lnSpc>
                <a:spcPct val="100000"/>
              </a:lnSpc>
              <a:buFont typeface="Arial"/>
              <a:buChar char="•"/>
              <a:tabLst>
                <a:tab pos="705485" algn="l"/>
                <a:tab pos="706120" algn="l"/>
              </a:tabLst>
            </a:pP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However,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if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your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department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does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not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sz="2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anything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additional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add,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please</a:t>
            </a:r>
            <a:r>
              <a:rPr lang="en-US"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indicate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“Target(s)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was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met.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action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needed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time.”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579" y="58369"/>
            <a:ext cx="31089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57705" algn="l"/>
              </a:tabLst>
            </a:pPr>
            <a:r>
              <a:rPr dirty="0"/>
              <a:t>A</a:t>
            </a:r>
            <a:r>
              <a:rPr spc="-550" dirty="0"/>
              <a:t> </a:t>
            </a:r>
            <a:r>
              <a:rPr dirty="0"/>
              <a:t>c</a:t>
            </a:r>
            <a:r>
              <a:rPr spc="-550" dirty="0"/>
              <a:t> </a:t>
            </a:r>
            <a:r>
              <a:rPr dirty="0"/>
              <a:t>t</a:t>
            </a:r>
            <a:r>
              <a:rPr spc="-550" dirty="0"/>
              <a:t> </a:t>
            </a:r>
            <a:r>
              <a:rPr spc="270" dirty="0"/>
              <a:t>ion</a:t>
            </a:r>
            <a:r>
              <a:rPr dirty="0"/>
              <a:t>	P</a:t>
            </a:r>
            <a:r>
              <a:rPr spc="-560" dirty="0"/>
              <a:t> </a:t>
            </a:r>
            <a:r>
              <a:rPr spc="220" dirty="0"/>
              <a:t>la</a:t>
            </a:r>
            <a:r>
              <a:rPr spc="-545" dirty="0"/>
              <a:t> </a:t>
            </a:r>
            <a:r>
              <a:rPr spc="-50"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3520" y="1359534"/>
            <a:ext cx="8669020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i="1" spc="-10" dirty="0">
                <a:solidFill>
                  <a:srgbClr val="FF0000"/>
                </a:solidFill>
                <a:latin typeface="Calibri"/>
                <a:cs typeface="Calibri"/>
              </a:rPr>
              <a:t>Target</a:t>
            </a:r>
            <a:r>
              <a:rPr sz="1800" b="1" i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FF0000"/>
                </a:solidFill>
                <a:latin typeface="Calibri"/>
                <a:cs typeface="Calibri"/>
              </a:rPr>
              <a:t>1.1.1.1</a:t>
            </a:r>
            <a:r>
              <a:rPr sz="1800" b="1" i="1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FF0000"/>
                </a:solidFill>
                <a:latin typeface="Calibri"/>
                <a:cs typeface="Calibri"/>
              </a:rPr>
              <a:t>was</a:t>
            </a:r>
            <a:r>
              <a:rPr sz="1800" b="1" i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FF0000"/>
                </a:solidFill>
                <a:latin typeface="Calibri"/>
                <a:cs typeface="Calibri"/>
              </a:rPr>
              <a:t>Partially</a:t>
            </a:r>
            <a:r>
              <a:rPr sz="1800" b="1" i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FF0000"/>
                </a:solidFill>
                <a:latin typeface="Calibri"/>
                <a:cs typeface="Calibri"/>
              </a:rPr>
              <a:t>Met</a:t>
            </a:r>
            <a:r>
              <a:rPr sz="1800" b="1" i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FF0000"/>
                </a:solidFill>
                <a:latin typeface="Calibri"/>
                <a:cs typeface="Calibri"/>
              </a:rPr>
              <a:t>Example:</a:t>
            </a:r>
            <a:r>
              <a:rPr sz="1800" b="1" i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department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ABC</a:t>
            </a:r>
            <a:r>
              <a:rPr sz="18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offered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educational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programming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opportunities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November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2020,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January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2021,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April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2021,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falling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one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short</a:t>
            </a:r>
            <a:r>
              <a:rPr sz="18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target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least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four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per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Academic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60" dirty="0">
                <a:solidFill>
                  <a:srgbClr val="FFFFFF"/>
                </a:solidFill>
                <a:latin typeface="Calibri"/>
                <a:cs typeface="Calibri"/>
              </a:rPr>
              <a:t>Year.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45" dirty="0">
                <a:solidFill>
                  <a:srgbClr val="FFFFFF"/>
                </a:solidFill>
                <a:latin typeface="Calibri"/>
                <a:cs typeface="Calibri"/>
              </a:rPr>
              <a:t>AY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2021-2022,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8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department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ABC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add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least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more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programming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session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offer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programming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opportunities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students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October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2021,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February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2022,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April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2022,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June 2022.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These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sessions</a:t>
            </a:r>
            <a:r>
              <a:rPr sz="18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include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both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external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speakers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TTUHSC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faculty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and/or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staff</a:t>
            </a:r>
            <a:r>
              <a:rPr sz="18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expertise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in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various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areas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emotional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wellness.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579" y="58369"/>
            <a:ext cx="31089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57705" algn="l"/>
              </a:tabLst>
            </a:pPr>
            <a:r>
              <a:rPr dirty="0"/>
              <a:t>A</a:t>
            </a:r>
            <a:r>
              <a:rPr spc="-550" dirty="0"/>
              <a:t> </a:t>
            </a:r>
            <a:r>
              <a:rPr dirty="0"/>
              <a:t>c</a:t>
            </a:r>
            <a:r>
              <a:rPr spc="-550" dirty="0"/>
              <a:t> </a:t>
            </a:r>
            <a:r>
              <a:rPr dirty="0"/>
              <a:t>t</a:t>
            </a:r>
            <a:r>
              <a:rPr spc="-550" dirty="0"/>
              <a:t> </a:t>
            </a:r>
            <a:r>
              <a:rPr spc="270" dirty="0"/>
              <a:t>ion</a:t>
            </a:r>
            <a:r>
              <a:rPr dirty="0"/>
              <a:t>	P</a:t>
            </a:r>
            <a:r>
              <a:rPr spc="-560" dirty="0"/>
              <a:t> </a:t>
            </a:r>
            <a:r>
              <a:rPr spc="220" dirty="0"/>
              <a:t>la</a:t>
            </a:r>
            <a:r>
              <a:rPr spc="-545" dirty="0"/>
              <a:t> </a:t>
            </a:r>
            <a:r>
              <a:rPr spc="-50"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3169" y="1306144"/>
            <a:ext cx="8667115" cy="2495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5110">
              <a:lnSpc>
                <a:spcPct val="100000"/>
              </a:lnSpc>
              <a:spcBef>
                <a:spcPts val="100"/>
              </a:spcBef>
            </a:pPr>
            <a:r>
              <a:rPr sz="1800" b="1" i="1" spc="-10" dirty="0">
                <a:solidFill>
                  <a:srgbClr val="FF0000"/>
                </a:solidFill>
                <a:latin typeface="Calibri"/>
                <a:cs typeface="Calibri"/>
              </a:rPr>
              <a:t>Target</a:t>
            </a:r>
            <a:r>
              <a:rPr sz="1800" b="1" i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FF0000"/>
                </a:solidFill>
                <a:latin typeface="Calibri"/>
                <a:cs typeface="Calibri"/>
              </a:rPr>
              <a:t>1.1.1.1</a:t>
            </a:r>
            <a:r>
              <a:rPr sz="1800" b="1" i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FF0000"/>
                </a:solidFill>
                <a:latin typeface="Calibri"/>
                <a:cs typeface="Calibri"/>
              </a:rPr>
              <a:t>was</a:t>
            </a:r>
            <a:r>
              <a:rPr sz="1800" b="1" i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FF0000"/>
                </a:solidFill>
                <a:latin typeface="Calibri"/>
                <a:cs typeface="Calibri"/>
              </a:rPr>
              <a:t>Not</a:t>
            </a:r>
            <a:r>
              <a:rPr sz="1800" b="1" i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FF0000"/>
                </a:solidFill>
                <a:latin typeface="Calibri"/>
                <a:cs typeface="Calibri"/>
              </a:rPr>
              <a:t>Met</a:t>
            </a:r>
            <a:r>
              <a:rPr sz="1800" b="1" i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FF0000"/>
                </a:solidFill>
                <a:latin typeface="Calibri"/>
                <a:cs typeface="Calibri"/>
              </a:rPr>
              <a:t>Example:</a:t>
            </a:r>
            <a:r>
              <a:rPr sz="1800" b="1" i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goal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was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8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student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survey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administered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April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2022.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18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least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40%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targeted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population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complete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survey.</a:t>
            </a:r>
            <a:r>
              <a:rPr sz="18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final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report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based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analyses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results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distributed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June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2022.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Although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administered the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survey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April,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only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achieved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38%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response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rate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failed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distribute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report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until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July.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Thus,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work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diligently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2022-2023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address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two</a:t>
            </a:r>
            <a:r>
              <a:rPr sz="18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areas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8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concern.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First,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improve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marketing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efforts</a:t>
            </a:r>
            <a:r>
              <a:rPr sz="18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advertising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survey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TV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monitors</a:t>
            </a:r>
            <a:r>
              <a:rPr sz="18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across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campuses,</a:t>
            </a:r>
            <a:r>
              <a:rPr sz="18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design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new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flyers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posters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8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replace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dated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marketing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materials.</a:t>
            </a:r>
            <a:r>
              <a:rPr sz="18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Second,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simplify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r>
              <a:rPr sz="18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tables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within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report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decrease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time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needed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report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preparation.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0847" y="874458"/>
            <a:ext cx="8597900" cy="4547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100"/>
              </a:lnSpc>
              <a:spcBef>
                <a:spcPts val="100"/>
              </a:spcBef>
            </a:pPr>
            <a:r>
              <a:rPr sz="1800" b="1" i="1" dirty="0">
                <a:solidFill>
                  <a:srgbClr val="F1F1F1"/>
                </a:solidFill>
                <a:latin typeface="Calibri"/>
                <a:cs typeface="Calibri"/>
              </a:rPr>
              <a:t>This</a:t>
            </a:r>
            <a:r>
              <a:rPr sz="1800" b="1" i="1" spc="-35" dirty="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F1F1F1"/>
                </a:solidFill>
                <a:latin typeface="Calibri"/>
                <a:cs typeface="Calibri"/>
              </a:rPr>
              <a:t>is</a:t>
            </a:r>
            <a:r>
              <a:rPr sz="1800" b="1" i="1" spc="-15" dirty="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F1F1F1"/>
                </a:solidFill>
                <a:latin typeface="Calibri"/>
                <a:cs typeface="Calibri"/>
              </a:rPr>
              <a:t>a</a:t>
            </a:r>
            <a:r>
              <a:rPr sz="1800" b="1" i="1" spc="-25" dirty="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sz="1800" b="1" i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very</a:t>
            </a:r>
            <a:r>
              <a:rPr sz="1800" b="1" i="1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800" b="1" i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important</a:t>
            </a:r>
            <a:r>
              <a:rPr sz="1800" b="1" i="1" u="sng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F1F1F1"/>
                </a:solidFill>
                <a:latin typeface="Calibri"/>
                <a:cs typeface="Calibri"/>
              </a:rPr>
              <a:t>component</a:t>
            </a:r>
            <a:r>
              <a:rPr sz="1800" b="1" i="1" spc="-35" dirty="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F1F1F1"/>
                </a:solidFill>
                <a:latin typeface="Calibri"/>
                <a:cs typeface="Calibri"/>
              </a:rPr>
              <a:t>of</a:t>
            </a:r>
            <a:r>
              <a:rPr sz="1800" b="1" i="1" spc="-10" dirty="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F1F1F1"/>
                </a:solidFill>
                <a:latin typeface="Calibri"/>
                <a:cs typeface="Calibri"/>
              </a:rPr>
              <a:t>the</a:t>
            </a:r>
            <a:r>
              <a:rPr sz="1800" b="1" i="1" spc="-15" dirty="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F1F1F1"/>
                </a:solidFill>
                <a:latin typeface="Calibri"/>
                <a:cs typeface="Calibri"/>
              </a:rPr>
              <a:t>Weave</a:t>
            </a:r>
            <a:r>
              <a:rPr sz="1800" b="1" i="1" spc="-5" dirty="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F1F1F1"/>
                </a:solidFill>
                <a:latin typeface="Calibri"/>
                <a:cs typeface="Calibri"/>
              </a:rPr>
              <a:t>plan.</a:t>
            </a:r>
            <a:r>
              <a:rPr sz="1800" b="1" i="1" spc="-40" dirty="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F1F1F1"/>
                </a:solidFill>
                <a:latin typeface="Calibri"/>
                <a:cs typeface="Calibri"/>
              </a:rPr>
              <a:t>It’s</a:t>
            </a:r>
            <a:r>
              <a:rPr sz="1800" b="1" i="1" spc="-20" dirty="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F1F1F1"/>
                </a:solidFill>
                <a:latin typeface="Calibri"/>
                <a:cs typeface="Calibri"/>
              </a:rPr>
              <a:t>one</a:t>
            </a:r>
            <a:r>
              <a:rPr sz="1800" b="1" i="1" spc="-10" dirty="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F1F1F1"/>
                </a:solidFill>
                <a:latin typeface="Calibri"/>
                <a:cs typeface="Calibri"/>
              </a:rPr>
              <a:t>thing</a:t>
            </a:r>
            <a:r>
              <a:rPr sz="1800" b="1" i="1" spc="-35" dirty="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F1F1F1"/>
                </a:solidFill>
                <a:latin typeface="Calibri"/>
                <a:cs typeface="Calibri"/>
              </a:rPr>
              <a:t>to</a:t>
            </a:r>
            <a:r>
              <a:rPr sz="1800" b="1" i="1" spc="-15" dirty="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sz="1800" b="1" i="1" spc="-10" dirty="0">
                <a:solidFill>
                  <a:srgbClr val="F1F1F1"/>
                </a:solidFill>
                <a:latin typeface="Calibri"/>
                <a:cs typeface="Calibri"/>
              </a:rPr>
              <a:t>establish </a:t>
            </a:r>
            <a:r>
              <a:rPr sz="1800" b="1" i="1" dirty="0">
                <a:solidFill>
                  <a:srgbClr val="F1F1F1"/>
                </a:solidFill>
                <a:latin typeface="Calibri"/>
                <a:cs typeface="Calibri"/>
              </a:rPr>
              <a:t>Outcomes/Objectives</a:t>
            </a:r>
            <a:r>
              <a:rPr sz="1800" b="1" i="1" spc="5" dirty="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F1F1F1"/>
                </a:solidFill>
                <a:latin typeface="Calibri"/>
                <a:cs typeface="Calibri"/>
              </a:rPr>
              <a:t>and</a:t>
            </a:r>
            <a:r>
              <a:rPr sz="1800" b="1" i="1" spc="-15" dirty="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F1F1F1"/>
                </a:solidFill>
                <a:latin typeface="Calibri"/>
                <a:cs typeface="Calibri"/>
              </a:rPr>
              <a:t>measure</a:t>
            </a:r>
            <a:r>
              <a:rPr sz="1800" b="1" i="1" spc="-10" dirty="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F1F1F1"/>
                </a:solidFill>
                <a:latin typeface="Calibri"/>
                <a:cs typeface="Calibri"/>
              </a:rPr>
              <a:t>progress,</a:t>
            </a:r>
            <a:r>
              <a:rPr sz="1800" b="1" i="1" spc="-5" dirty="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F1F1F1"/>
                </a:solidFill>
                <a:latin typeface="Calibri"/>
                <a:cs typeface="Calibri"/>
              </a:rPr>
              <a:t>but</a:t>
            </a:r>
            <a:r>
              <a:rPr sz="1800" b="1" i="1" spc="-15" dirty="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F1F1F1"/>
                </a:solidFill>
                <a:latin typeface="Calibri"/>
                <a:cs typeface="Calibri"/>
              </a:rPr>
              <a:t>it’s</a:t>
            </a:r>
            <a:r>
              <a:rPr sz="1800" b="1" i="1" spc="-25" dirty="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F1F1F1"/>
                </a:solidFill>
                <a:latin typeface="Calibri"/>
                <a:cs typeface="Calibri"/>
              </a:rPr>
              <a:t>how</a:t>
            </a:r>
            <a:r>
              <a:rPr sz="1800" b="1" i="1" spc="-5" dirty="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F1F1F1"/>
                </a:solidFill>
                <a:latin typeface="Calibri"/>
                <a:cs typeface="Calibri"/>
              </a:rPr>
              <a:t>you</a:t>
            </a:r>
            <a:r>
              <a:rPr sz="1800" b="1" i="1" spc="-25" dirty="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F1F1F1"/>
                </a:solidFill>
                <a:latin typeface="Calibri"/>
                <a:cs typeface="Calibri"/>
              </a:rPr>
              <a:t>use</a:t>
            </a:r>
            <a:r>
              <a:rPr sz="1800" b="1" i="1" spc="-10" dirty="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F1F1F1"/>
                </a:solidFill>
                <a:latin typeface="Calibri"/>
                <a:cs typeface="Calibri"/>
              </a:rPr>
              <a:t>those</a:t>
            </a:r>
            <a:r>
              <a:rPr sz="1800" b="1" i="1" spc="-10" dirty="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F1F1F1"/>
                </a:solidFill>
                <a:latin typeface="Calibri"/>
                <a:cs typeface="Calibri"/>
              </a:rPr>
              <a:t>results</a:t>
            </a:r>
            <a:r>
              <a:rPr sz="1800" b="1" i="1" spc="-15" dirty="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F1F1F1"/>
                </a:solidFill>
                <a:latin typeface="Calibri"/>
                <a:cs typeface="Calibri"/>
              </a:rPr>
              <a:t>to</a:t>
            </a:r>
            <a:r>
              <a:rPr sz="1800" b="1" i="1" spc="-10" dirty="0">
                <a:solidFill>
                  <a:srgbClr val="F1F1F1"/>
                </a:solidFill>
                <a:latin typeface="Calibri"/>
                <a:cs typeface="Calibri"/>
              </a:rPr>
              <a:t> promote </a:t>
            </a:r>
            <a:r>
              <a:rPr sz="1800" b="1" i="1" dirty="0">
                <a:solidFill>
                  <a:srgbClr val="F1F1F1"/>
                </a:solidFill>
                <a:latin typeface="Calibri"/>
                <a:cs typeface="Calibri"/>
              </a:rPr>
              <a:t>improvement</a:t>
            </a:r>
            <a:r>
              <a:rPr sz="1800" b="1" i="1" spc="-5" dirty="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F1F1F1"/>
                </a:solidFill>
                <a:latin typeface="Calibri"/>
                <a:cs typeface="Calibri"/>
              </a:rPr>
              <a:t>that really</a:t>
            </a:r>
            <a:r>
              <a:rPr sz="1800" b="1" i="1" spc="-10" dirty="0">
                <a:solidFill>
                  <a:srgbClr val="F1F1F1"/>
                </a:solidFill>
                <a:latin typeface="Calibri"/>
                <a:cs typeface="Calibri"/>
              </a:rPr>
              <a:t> matters!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00" dirty="0">
              <a:latin typeface="Calibri"/>
              <a:cs typeface="Calibri"/>
            </a:endParaRPr>
          </a:p>
          <a:p>
            <a:pPr marL="297180" marR="26670" indent="-285115">
              <a:lnSpc>
                <a:spcPct val="120000"/>
              </a:lnSpc>
              <a:buClr>
                <a:srgbClr val="CC0000"/>
              </a:buClr>
              <a:buSzPct val="90625"/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Review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Action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Plans</a:t>
            </a:r>
            <a:r>
              <a:rPr sz="16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Targets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marked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FFFFFF"/>
                </a:solidFill>
                <a:latin typeface="Calibri"/>
                <a:cs typeface="Calibri"/>
              </a:rPr>
              <a:t>Partially</a:t>
            </a:r>
            <a:r>
              <a:rPr sz="1600" i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FFFFFF"/>
                </a:solidFill>
                <a:latin typeface="Calibri"/>
                <a:cs typeface="Calibri"/>
              </a:rPr>
              <a:t>Met</a:t>
            </a:r>
            <a:r>
              <a:rPr sz="1600" i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FFFFFF"/>
                </a:solidFill>
                <a:latin typeface="Calibri"/>
                <a:cs typeface="Calibri"/>
              </a:rPr>
              <a:t>Not</a:t>
            </a:r>
            <a:r>
              <a:rPr sz="1600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FFFFFF"/>
                </a:solidFill>
                <a:latin typeface="Calibri"/>
                <a:cs typeface="Calibri"/>
              </a:rPr>
              <a:t>Met</a:t>
            </a:r>
            <a:r>
              <a:rPr sz="1600" i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FFFFFF"/>
                </a:solidFill>
                <a:latin typeface="Calibri"/>
                <a:cs typeface="Calibri"/>
              </a:rPr>
              <a:t>previous</a:t>
            </a:r>
            <a:r>
              <a:rPr sz="1600" i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FFFFFF"/>
                </a:solidFill>
                <a:latin typeface="Calibri"/>
                <a:cs typeface="Calibri"/>
              </a:rPr>
              <a:t>cycle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lang="en-US" sz="1600" spc="-1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297180" marR="26670" lvl="3" indent="-285115">
              <a:lnSpc>
                <a:spcPct val="120000"/>
              </a:lnSpc>
              <a:buClr>
                <a:srgbClr val="CC0000"/>
              </a:buClr>
              <a:buSzPct val="90625"/>
              <a:buFont typeface="Wingdings"/>
              <a:buChar char=""/>
              <a:tabLst>
                <a:tab pos="297180" algn="l"/>
                <a:tab pos="297815" algn="l"/>
              </a:tabLst>
            </a:pPr>
            <a:endParaRPr lang="en-US" sz="1600" spc="-1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297180" marR="26670" lvl="3" indent="-285115">
              <a:lnSpc>
                <a:spcPct val="120000"/>
              </a:lnSpc>
              <a:buClr>
                <a:srgbClr val="CC0000"/>
              </a:buClr>
              <a:buSzPct val="90625"/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Elaborate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actions</a:t>
            </a:r>
            <a:r>
              <a:rPr sz="16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took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600" dirty="0">
                <a:solidFill>
                  <a:srgbClr val="FFFFFF"/>
                </a:solidFill>
                <a:latin typeface="Calibri"/>
                <a:cs typeface="Calibri"/>
              </a:rPr>
              <a:t>during</a:t>
            </a:r>
            <a:r>
              <a:rPr sz="16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current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cycle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address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those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issues</a:t>
            </a:r>
            <a:r>
              <a:rPr lang="en-US" sz="1600" dirty="0">
                <a:solidFill>
                  <a:srgbClr val="FFFFFF"/>
                </a:solidFill>
                <a:latin typeface="Calibri"/>
                <a:cs typeface="Calibri"/>
              </a:rPr>
              <a:t> (previous Actions Plans)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6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lang="en-US" sz="1600" spc="-6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12065" marR="26670">
              <a:lnSpc>
                <a:spcPct val="120000"/>
              </a:lnSpc>
              <a:buClr>
                <a:srgbClr val="CC0000"/>
              </a:buClr>
              <a:buSzPct val="90625"/>
              <a:tabLst>
                <a:tab pos="297180" algn="l"/>
                <a:tab pos="297815" algn="l"/>
              </a:tabLst>
            </a:pPr>
            <a:endParaRPr sz="1600" dirty="0">
              <a:latin typeface="Calibri"/>
              <a:cs typeface="Calibri"/>
            </a:endParaRPr>
          </a:p>
          <a:p>
            <a:pPr marL="297180" marR="217170" indent="-285115">
              <a:lnSpc>
                <a:spcPct val="120000"/>
              </a:lnSpc>
              <a:spcBef>
                <a:spcPts val="385"/>
              </a:spcBef>
              <a:buClr>
                <a:srgbClr val="CC0000"/>
              </a:buClr>
              <a:buSzPct val="90625"/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If</a:t>
            </a:r>
            <a:r>
              <a:rPr sz="16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you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marked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FFFFFF"/>
                </a:solidFill>
                <a:latin typeface="Calibri"/>
                <a:cs typeface="Calibri"/>
              </a:rPr>
              <a:t>Met</a:t>
            </a:r>
            <a:r>
              <a:rPr sz="1600" i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all</a:t>
            </a:r>
            <a:r>
              <a:rPr sz="16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Targets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previous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year,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please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give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brief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summary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program/unit successes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improvements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happened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during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last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year.</a:t>
            </a:r>
            <a:endParaRPr lang="en-US" sz="1600" spc="-1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297180" marR="217170" indent="-285115">
              <a:lnSpc>
                <a:spcPct val="120000"/>
              </a:lnSpc>
              <a:spcBef>
                <a:spcPts val="385"/>
              </a:spcBef>
              <a:buClr>
                <a:srgbClr val="CC0000"/>
              </a:buClr>
              <a:buSzPct val="90625"/>
              <a:buFont typeface="Wingdings"/>
              <a:buChar char=""/>
              <a:tabLst>
                <a:tab pos="297180" algn="l"/>
                <a:tab pos="297815" algn="l"/>
              </a:tabLst>
            </a:pPr>
            <a:endParaRPr lang="en-US" sz="160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297180" marR="217170" indent="-285115">
              <a:lnSpc>
                <a:spcPct val="120000"/>
              </a:lnSpc>
              <a:spcBef>
                <a:spcPts val="385"/>
              </a:spcBef>
              <a:buClr>
                <a:srgbClr val="CC0000"/>
              </a:buClr>
              <a:buSzPct val="90625"/>
              <a:buFont typeface="Wingdings"/>
              <a:buChar char=""/>
              <a:tabLst>
                <a:tab pos="297180" algn="l"/>
                <a:tab pos="297815" algn="l"/>
              </a:tabLst>
            </a:pPr>
            <a:r>
              <a:rPr lang="en-US" sz="1600" dirty="0">
                <a:solidFill>
                  <a:srgbClr val="FFFFFF"/>
                </a:solidFill>
                <a:latin typeface="Calibri"/>
                <a:cs typeface="Calibri"/>
              </a:rPr>
              <a:t>Upload</a:t>
            </a:r>
            <a:r>
              <a:rPr lang="en-US" sz="16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600" dirty="0">
                <a:solidFill>
                  <a:srgbClr val="FFFFFF"/>
                </a:solidFill>
                <a:latin typeface="Calibri"/>
                <a:cs typeface="Calibri"/>
              </a:rPr>
              <a:t>any</a:t>
            </a:r>
            <a:r>
              <a:rPr lang="en-US" sz="16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600" spc="-10" dirty="0">
                <a:solidFill>
                  <a:srgbClr val="FFFFFF"/>
                </a:solidFill>
                <a:latin typeface="Calibri"/>
                <a:cs typeface="Calibri"/>
              </a:rPr>
              <a:t>applicable documentation.</a:t>
            </a:r>
          </a:p>
          <a:p>
            <a:pPr marL="297180" marR="217170" indent="-285115">
              <a:lnSpc>
                <a:spcPct val="120000"/>
              </a:lnSpc>
              <a:spcBef>
                <a:spcPts val="385"/>
              </a:spcBef>
              <a:buClr>
                <a:srgbClr val="CC0000"/>
              </a:buClr>
              <a:buSzPct val="90625"/>
              <a:buFont typeface="Wingdings"/>
              <a:buChar char=""/>
              <a:tabLst>
                <a:tab pos="297180" algn="l"/>
                <a:tab pos="297815" algn="l"/>
              </a:tabLst>
            </a:pPr>
            <a:endParaRPr sz="16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161" y="156794"/>
            <a:ext cx="78708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165350" algn="l"/>
                <a:tab pos="2868930" algn="l"/>
                <a:tab pos="4806315" algn="l"/>
              </a:tabLst>
            </a:pPr>
            <a:r>
              <a:rPr sz="2800" spc="-25" dirty="0"/>
              <a:t>P</a:t>
            </a:r>
            <a:r>
              <a:rPr sz="2800" spc="-340" dirty="0"/>
              <a:t> </a:t>
            </a:r>
            <a:r>
              <a:rPr sz="2800" spc="-20" dirty="0"/>
              <a:t>r</a:t>
            </a:r>
            <a:r>
              <a:rPr sz="2800" spc="-325" dirty="0"/>
              <a:t> </a:t>
            </a:r>
            <a:r>
              <a:rPr sz="2800" spc="-25" dirty="0"/>
              <a:t>o</a:t>
            </a:r>
            <a:r>
              <a:rPr sz="2800" spc="-335" dirty="0"/>
              <a:t> </a:t>
            </a:r>
            <a:r>
              <a:rPr sz="2800" spc="-25" dirty="0"/>
              <a:t>g</a:t>
            </a:r>
            <a:r>
              <a:rPr sz="2800" spc="-340" dirty="0"/>
              <a:t> </a:t>
            </a:r>
            <a:r>
              <a:rPr sz="2800" spc="-20" dirty="0"/>
              <a:t>r</a:t>
            </a:r>
            <a:r>
              <a:rPr sz="2800" spc="-325" dirty="0"/>
              <a:t> </a:t>
            </a:r>
            <a:r>
              <a:rPr sz="2800" spc="-25" dirty="0"/>
              <a:t>e</a:t>
            </a:r>
            <a:r>
              <a:rPr sz="2800" spc="-325" dirty="0"/>
              <a:t> </a:t>
            </a:r>
            <a:r>
              <a:rPr sz="2800" spc="-25" dirty="0"/>
              <a:t>s</a:t>
            </a:r>
            <a:r>
              <a:rPr sz="2800" spc="-320" dirty="0"/>
              <a:t> </a:t>
            </a:r>
            <a:r>
              <a:rPr sz="2800" spc="-50" dirty="0"/>
              <a:t>s</a:t>
            </a:r>
            <a:r>
              <a:rPr sz="2800" dirty="0"/>
              <a:t>	</a:t>
            </a:r>
            <a:r>
              <a:rPr sz="2800" spc="-25" dirty="0"/>
              <a:t>o</a:t>
            </a:r>
            <a:r>
              <a:rPr sz="2800" spc="-340" dirty="0"/>
              <a:t> </a:t>
            </a:r>
            <a:r>
              <a:rPr sz="2800" spc="-50" dirty="0"/>
              <a:t>n</a:t>
            </a:r>
            <a:r>
              <a:rPr sz="2800" dirty="0"/>
              <a:t>	</a:t>
            </a:r>
            <a:r>
              <a:rPr sz="2800" spc="-25" dirty="0"/>
              <a:t>P</a:t>
            </a:r>
            <a:r>
              <a:rPr sz="2800" spc="-340" dirty="0"/>
              <a:t> </a:t>
            </a:r>
            <a:r>
              <a:rPr sz="2800" spc="-10" dirty="0"/>
              <a:t>l</a:t>
            </a:r>
            <a:r>
              <a:rPr sz="2800" spc="-335" dirty="0"/>
              <a:t> </a:t>
            </a:r>
            <a:r>
              <a:rPr sz="2800" spc="-25" dirty="0"/>
              <a:t>a</a:t>
            </a:r>
            <a:r>
              <a:rPr sz="2800" spc="-325" dirty="0"/>
              <a:t> </a:t>
            </a:r>
            <a:r>
              <a:rPr sz="2800" spc="-25" dirty="0"/>
              <a:t>n</a:t>
            </a:r>
            <a:r>
              <a:rPr sz="2800" spc="-340" dirty="0"/>
              <a:t> </a:t>
            </a:r>
            <a:r>
              <a:rPr sz="2800" spc="-25" dirty="0"/>
              <a:t>n</a:t>
            </a:r>
            <a:r>
              <a:rPr sz="2800" spc="-335" dirty="0"/>
              <a:t> </a:t>
            </a:r>
            <a:r>
              <a:rPr sz="2800" spc="-25" dirty="0"/>
              <a:t>e</a:t>
            </a:r>
            <a:r>
              <a:rPr sz="2800" spc="-320" dirty="0"/>
              <a:t> </a:t>
            </a:r>
            <a:r>
              <a:rPr sz="2800" spc="-50" dirty="0"/>
              <a:t>d</a:t>
            </a:r>
            <a:r>
              <a:rPr sz="2800" dirty="0"/>
              <a:t>	</a:t>
            </a:r>
            <a:r>
              <a:rPr sz="2800" spc="-10" dirty="0"/>
              <a:t>I</a:t>
            </a:r>
            <a:r>
              <a:rPr sz="2800" spc="-335" dirty="0"/>
              <a:t> </a:t>
            </a:r>
            <a:r>
              <a:rPr sz="2800" spc="-30" dirty="0"/>
              <a:t>m</a:t>
            </a:r>
            <a:r>
              <a:rPr sz="2800" spc="-335" dirty="0"/>
              <a:t> </a:t>
            </a:r>
            <a:r>
              <a:rPr sz="2800" spc="-25" dirty="0"/>
              <a:t>p</a:t>
            </a:r>
            <a:r>
              <a:rPr sz="2800" spc="-340" dirty="0"/>
              <a:t> </a:t>
            </a:r>
            <a:r>
              <a:rPr sz="2800" spc="-20" dirty="0"/>
              <a:t>r</a:t>
            </a:r>
            <a:r>
              <a:rPr sz="2800" spc="-325" dirty="0"/>
              <a:t> </a:t>
            </a:r>
            <a:r>
              <a:rPr sz="2800" spc="-25" dirty="0"/>
              <a:t>o</a:t>
            </a:r>
            <a:r>
              <a:rPr sz="2800" spc="-340" dirty="0"/>
              <a:t> </a:t>
            </a:r>
            <a:r>
              <a:rPr sz="2800" spc="-25" dirty="0"/>
              <a:t>v</a:t>
            </a:r>
            <a:r>
              <a:rPr sz="2800" spc="-325" dirty="0"/>
              <a:t> </a:t>
            </a:r>
            <a:r>
              <a:rPr sz="2800" spc="-25" dirty="0"/>
              <a:t>e</a:t>
            </a:r>
            <a:r>
              <a:rPr sz="2800" spc="-320" dirty="0"/>
              <a:t> </a:t>
            </a:r>
            <a:r>
              <a:rPr sz="2800" spc="-30" dirty="0"/>
              <a:t>m</a:t>
            </a:r>
            <a:r>
              <a:rPr sz="2800" spc="-335" dirty="0"/>
              <a:t> </a:t>
            </a:r>
            <a:r>
              <a:rPr sz="2800" spc="-25" dirty="0"/>
              <a:t>e</a:t>
            </a:r>
            <a:r>
              <a:rPr sz="2800" spc="-315" dirty="0"/>
              <a:t> </a:t>
            </a:r>
            <a:r>
              <a:rPr sz="2800" spc="-25" dirty="0"/>
              <a:t>n</a:t>
            </a:r>
            <a:r>
              <a:rPr sz="2800" spc="-325" dirty="0"/>
              <a:t> </a:t>
            </a:r>
            <a:r>
              <a:rPr sz="2800" spc="-10" dirty="0"/>
              <a:t>t</a:t>
            </a:r>
            <a:r>
              <a:rPr sz="2800" spc="-320" dirty="0"/>
              <a:t> </a:t>
            </a:r>
            <a:r>
              <a:rPr sz="2800" spc="-50" dirty="0"/>
              <a:t>s</a:t>
            </a:r>
            <a:endParaRPr sz="28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4304" y="1028852"/>
            <a:ext cx="8500110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1600" b="1" i="1" dirty="0">
                <a:solidFill>
                  <a:srgbClr val="FF0000"/>
                </a:solidFill>
                <a:latin typeface="Calibri"/>
                <a:cs typeface="Calibri"/>
              </a:rPr>
              <a:t>Not</a:t>
            </a:r>
            <a:r>
              <a:rPr sz="1600" b="1" i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spc="-10" dirty="0">
                <a:solidFill>
                  <a:srgbClr val="FF0000"/>
                </a:solidFill>
                <a:latin typeface="Calibri"/>
                <a:cs typeface="Calibri"/>
              </a:rPr>
              <a:t>Met/Partially</a:t>
            </a:r>
            <a:r>
              <a:rPr sz="1600" b="1" i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dirty="0">
                <a:solidFill>
                  <a:srgbClr val="FF0000"/>
                </a:solidFill>
                <a:latin typeface="Calibri"/>
                <a:cs typeface="Calibri"/>
              </a:rPr>
              <a:t>Met</a:t>
            </a:r>
            <a:r>
              <a:rPr sz="1600" b="1" i="1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dirty="0">
                <a:solidFill>
                  <a:srgbClr val="FF0000"/>
                </a:solidFill>
                <a:latin typeface="Calibri"/>
                <a:cs typeface="Calibri"/>
              </a:rPr>
              <a:t>Example:</a:t>
            </a:r>
            <a:r>
              <a:rPr sz="1600" b="1" i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target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was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16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least</a:t>
            </a:r>
            <a:r>
              <a:rPr sz="16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75%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required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faculty</a:t>
            </a:r>
            <a:r>
              <a:rPr sz="16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6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staff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complete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their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continuous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improvement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plans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6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Weave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September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30.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100%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completion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December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31.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During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previous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cycle,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only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64%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completed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their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Weave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plans</a:t>
            </a:r>
            <a:r>
              <a:rPr sz="16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deadline,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which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increased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90%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October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30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100%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December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31.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16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year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TTUHSC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Weave 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administrators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worked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improve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Weave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completion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rates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designated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deadlines.</a:t>
            </a:r>
            <a:r>
              <a:rPr sz="16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continued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communicate</a:t>
            </a:r>
            <a:r>
              <a:rPr sz="16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deadlines</a:t>
            </a:r>
            <a:r>
              <a:rPr sz="16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using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variety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methods,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including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email,</a:t>
            </a:r>
            <a:r>
              <a:rPr sz="16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Local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News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section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on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Weave,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TTUHSC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announcements.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also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continued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Weave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Wednesdays,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6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which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offered training</a:t>
            </a:r>
            <a:r>
              <a:rPr sz="16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opportunities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Weave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users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during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months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August</a:t>
            </a:r>
            <a:r>
              <a:rPr sz="16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September.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Finally,</a:t>
            </a:r>
            <a:r>
              <a:rPr sz="16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we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implemented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new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peer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review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process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6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which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all</a:t>
            </a:r>
            <a:r>
              <a:rPr sz="16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Weave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plans</a:t>
            </a:r>
            <a:r>
              <a:rPr sz="16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were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reviewed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faculty</a:t>
            </a:r>
            <a:r>
              <a:rPr sz="16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staff</a:t>
            </a:r>
            <a:r>
              <a:rPr sz="16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single</a:t>
            </a:r>
            <a:r>
              <a:rPr sz="16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day.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161" y="156794"/>
            <a:ext cx="78708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165350" algn="l"/>
                <a:tab pos="2868930" algn="l"/>
                <a:tab pos="4806315" algn="l"/>
              </a:tabLst>
            </a:pPr>
            <a:r>
              <a:rPr sz="2800" spc="-25" dirty="0"/>
              <a:t>P</a:t>
            </a:r>
            <a:r>
              <a:rPr sz="2800" spc="-340" dirty="0"/>
              <a:t> </a:t>
            </a:r>
            <a:r>
              <a:rPr sz="2800" spc="-20" dirty="0"/>
              <a:t>r</a:t>
            </a:r>
            <a:r>
              <a:rPr sz="2800" spc="-325" dirty="0"/>
              <a:t> </a:t>
            </a:r>
            <a:r>
              <a:rPr sz="2800" spc="-25" dirty="0"/>
              <a:t>o</a:t>
            </a:r>
            <a:r>
              <a:rPr sz="2800" spc="-335" dirty="0"/>
              <a:t> </a:t>
            </a:r>
            <a:r>
              <a:rPr sz="2800" spc="-25" dirty="0"/>
              <a:t>g</a:t>
            </a:r>
            <a:r>
              <a:rPr sz="2800" spc="-340" dirty="0"/>
              <a:t> </a:t>
            </a:r>
            <a:r>
              <a:rPr sz="2800" spc="-20" dirty="0"/>
              <a:t>r</a:t>
            </a:r>
            <a:r>
              <a:rPr sz="2800" spc="-325" dirty="0"/>
              <a:t> </a:t>
            </a:r>
            <a:r>
              <a:rPr sz="2800" spc="-25" dirty="0"/>
              <a:t>e</a:t>
            </a:r>
            <a:r>
              <a:rPr sz="2800" spc="-325" dirty="0"/>
              <a:t> </a:t>
            </a:r>
            <a:r>
              <a:rPr sz="2800" spc="-25" dirty="0"/>
              <a:t>s</a:t>
            </a:r>
            <a:r>
              <a:rPr sz="2800" spc="-320" dirty="0"/>
              <a:t> </a:t>
            </a:r>
            <a:r>
              <a:rPr sz="2800" spc="-50" dirty="0"/>
              <a:t>s</a:t>
            </a:r>
            <a:r>
              <a:rPr sz="2800" dirty="0"/>
              <a:t>	</a:t>
            </a:r>
            <a:r>
              <a:rPr sz="2800" spc="-25" dirty="0"/>
              <a:t>o</a:t>
            </a:r>
            <a:r>
              <a:rPr sz="2800" spc="-340" dirty="0"/>
              <a:t> </a:t>
            </a:r>
            <a:r>
              <a:rPr sz="2800" spc="-50" dirty="0"/>
              <a:t>n</a:t>
            </a:r>
            <a:r>
              <a:rPr sz="2800" dirty="0"/>
              <a:t>	</a:t>
            </a:r>
            <a:r>
              <a:rPr sz="2800" spc="-25" dirty="0"/>
              <a:t>P</a:t>
            </a:r>
            <a:r>
              <a:rPr sz="2800" spc="-340" dirty="0"/>
              <a:t> </a:t>
            </a:r>
            <a:r>
              <a:rPr sz="2800" spc="-10" dirty="0"/>
              <a:t>l</a:t>
            </a:r>
            <a:r>
              <a:rPr sz="2800" spc="-335" dirty="0"/>
              <a:t> </a:t>
            </a:r>
            <a:r>
              <a:rPr sz="2800" spc="-25" dirty="0"/>
              <a:t>a</a:t>
            </a:r>
            <a:r>
              <a:rPr sz="2800" spc="-325" dirty="0"/>
              <a:t> </a:t>
            </a:r>
            <a:r>
              <a:rPr sz="2800" spc="-25" dirty="0"/>
              <a:t>n</a:t>
            </a:r>
            <a:r>
              <a:rPr sz="2800" spc="-340" dirty="0"/>
              <a:t> </a:t>
            </a:r>
            <a:r>
              <a:rPr sz="2800" spc="-25" dirty="0"/>
              <a:t>n</a:t>
            </a:r>
            <a:r>
              <a:rPr sz="2800" spc="-335" dirty="0"/>
              <a:t> </a:t>
            </a:r>
            <a:r>
              <a:rPr sz="2800" spc="-25" dirty="0"/>
              <a:t>e</a:t>
            </a:r>
            <a:r>
              <a:rPr sz="2800" spc="-320" dirty="0"/>
              <a:t> </a:t>
            </a:r>
            <a:r>
              <a:rPr sz="2800" spc="-50" dirty="0"/>
              <a:t>d</a:t>
            </a:r>
            <a:r>
              <a:rPr sz="2800" dirty="0"/>
              <a:t>	</a:t>
            </a:r>
            <a:r>
              <a:rPr sz="2800" spc="-10" dirty="0"/>
              <a:t>I</a:t>
            </a:r>
            <a:r>
              <a:rPr sz="2800" spc="-335" dirty="0"/>
              <a:t> </a:t>
            </a:r>
            <a:r>
              <a:rPr sz="2800" spc="-30" dirty="0"/>
              <a:t>m</a:t>
            </a:r>
            <a:r>
              <a:rPr sz="2800" spc="-335" dirty="0"/>
              <a:t> </a:t>
            </a:r>
            <a:r>
              <a:rPr sz="2800" spc="-25" dirty="0"/>
              <a:t>p</a:t>
            </a:r>
            <a:r>
              <a:rPr sz="2800" spc="-340" dirty="0"/>
              <a:t> </a:t>
            </a:r>
            <a:r>
              <a:rPr sz="2800" spc="-20" dirty="0"/>
              <a:t>r</a:t>
            </a:r>
            <a:r>
              <a:rPr sz="2800" spc="-325" dirty="0"/>
              <a:t> </a:t>
            </a:r>
            <a:r>
              <a:rPr sz="2800" spc="-25" dirty="0"/>
              <a:t>o</a:t>
            </a:r>
            <a:r>
              <a:rPr sz="2800" spc="-340" dirty="0"/>
              <a:t> </a:t>
            </a:r>
            <a:r>
              <a:rPr sz="2800" spc="-25" dirty="0"/>
              <a:t>v</a:t>
            </a:r>
            <a:r>
              <a:rPr sz="2800" spc="-325" dirty="0"/>
              <a:t> </a:t>
            </a:r>
            <a:r>
              <a:rPr sz="2800" spc="-25" dirty="0"/>
              <a:t>e</a:t>
            </a:r>
            <a:r>
              <a:rPr sz="2800" spc="-320" dirty="0"/>
              <a:t> </a:t>
            </a:r>
            <a:r>
              <a:rPr sz="2800" spc="-30" dirty="0"/>
              <a:t>m</a:t>
            </a:r>
            <a:r>
              <a:rPr sz="2800" spc="-335" dirty="0"/>
              <a:t> </a:t>
            </a:r>
            <a:r>
              <a:rPr sz="2800" spc="-25" dirty="0"/>
              <a:t>e</a:t>
            </a:r>
            <a:r>
              <a:rPr sz="2800" spc="-315" dirty="0"/>
              <a:t> </a:t>
            </a:r>
            <a:r>
              <a:rPr sz="2800" spc="-25" dirty="0"/>
              <a:t>n</a:t>
            </a:r>
            <a:r>
              <a:rPr sz="2800" spc="-325" dirty="0"/>
              <a:t> </a:t>
            </a:r>
            <a:r>
              <a:rPr sz="2800" spc="-10" dirty="0"/>
              <a:t>t</a:t>
            </a:r>
            <a:r>
              <a:rPr sz="2800" spc="-320" dirty="0"/>
              <a:t> </a:t>
            </a:r>
            <a:r>
              <a:rPr sz="2800" spc="-50" dirty="0"/>
              <a:t>s</a:t>
            </a:r>
            <a:endParaRPr sz="28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4304" y="1574063"/>
            <a:ext cx="8292465" cy="1781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1600" b="1" i="1" dirty="0">
                <a:solidFill>
                  <a:srgbClr val="FF0000"/>
                </a:solidFill>
                <a:latin typeface="Calibri"/>
                <a:cs typeface="Calibri"/>
              </a:rPr>
              <a:t>Unit</a:t>
            </a:r>
            <a:r>
              <a:rPr sz="1600" b="1" i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spc="-10" dirty="0">
                <a:solidFill>
                  <a:srgbClr val="FF0000"/>
                </a:solidFill>
                <a:latin typeface="Calibri"/>
                <a:cs typeface="Calibri"/>
              </a:rPr>
              <a:t>Improvement </a:t>
            </a:r>
            <a:r>
              <a:rPr sz="1600" b="1" i="1" dirty="0">
                <a:solidFill>
                  <a:srgbClr val="FF0000"/>
                </a:solidFill>
                <a:latin typeface="Calibri"/>
                <a:cs typeface="Calibri"/>
              </a:rPr>
              <a:t>Summary</a:t>
            </a:r>
            <a:r>
              <a:rPr sz="1600" b="1" i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dirty="0">
                <a:solidFill>
                  <a:srgbClr val="FF0000"/>
                </a:solidFill>
                <a:latin typeface="Calibri"/>
                <a:cs typeface="Calibri"/>
              </a:rPr>
              <a:t>Example</a:t>
            </a:r>
            <a:r>
              <a:rPr sz="1600" b="1" i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dirty="0">
                <a:solidFill>
                  <a:srgbClr val="FF0000"/>
                </a:solidFill>
                <a:latin typeface="Calibri"/>
                <a:cs typeface="Calibri"/>
              </a:rPr>
              <a:t>when</a:t>
            </a:r>
            <a:r>
              <a:rPr sz="1600" b="1" i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dirty="0">
                <a:solidFill>
                  <a:srgbClr val="FF0000"/>
                </a:solidFill>
                <a:latin typeface="Calibri"/>
                <a:cs typeface="Calibri"/>
              </a:rPr>
              <a:t>all</a:t>
            </a:r>
            <a:r>
              <a:rPr sz="1600" b="1" i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spc="-20" dirty="0">
                <a:solidFill>
                  <a:srgbClr val="FF0000"/>
                </a:solidFill>
                <a:latin typeface="Calibri"/>
                <a:cs typeface="Calibri"/>
              </a:rPr>
              <a:t>Targets</a:t>
            </a:r>
            <a:r>
              <a:rPr sz="1600" b="1" i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dirty="0">
                <a:solidFill>
                  <a:srgbClr val="FF0000"/>
                </a:solidFill>
                <a:latin typeface="Calibri"/>
                <a:cs typeface="Calibri"/>
              </a:rPr>
              <a:t>were</a:t>
            </a:r>
            <a:r>
              <a:rPr sz="1600" b="1" i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dirty="0">
                <a:solidFill>
                  <a:srgbClr val="FF0000"/>
                </a:solidFill>
                <a:latin typeface="Calibri"/>
                <a:cs typeface="Calibri"/>
              </a:rPr>
              <a:t>Met:</a:t>
            </a:r>
            <a:r>
              <a:rPr sz="1600" b="1" i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6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collaboration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school liaisons,</a:t>
            </a:r>
            <a:r>
              <a:rPr sz="16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Office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Academic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Planning</a:t>
            </a:r>
            <a:r>
              <a:rPr sz="16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Compliance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continued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managing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Faculty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Success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assessment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process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general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education</a:t>
            </a:r>
            <a:r>
              <a:rPr sz="16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competencies.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Office</a:t>
            </a:r>
            <a:r>
              <a:rPr sz="16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personnel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also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began</a:t>
            </a:r>
            <a:r>
              <a:rPr sz="16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managing</a:t>
            </a:r>
            <a:r>
              <a:rPr sz="16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state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authorization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processes</a:t>
            </a:r>
            <a:r>
              <a:rPr sz="1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across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institution.</a:t>
            </a:r>
            <a:r>
              <a:rPr sz="16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Lastly,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annual</a:t>
            </a:r>
            <a:r>
              <a:rPr sz="16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continuous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improvement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process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was</a:t>
            </a:r>
            <a:r>
              <a:rPr sz="16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reviewed,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6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6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assessment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management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system</a:t>
            </a:r>
            <a:r>
              <a:rPr sz="16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(i.e.,</a:t>
            </a:r>
            <a:r>
              <a:rPr sz="16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Weave)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was</a:t>
            </a:r>
            <a:r>
              <a:rPr sz="16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updated</a:t>
            </a:r>
            <a:r>
              <a:rPr sz="16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reconfigured.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161" y="156794"/>
            <a:ext cx="78708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165350" algn="l"/>
                <a:tab pos="2868930" algn="l"/>
                <a:tab pos="4806315" algn="l"/>
              </a:tabLst>
            </a:pPr>
            <a:r>
              <a:rPr sz="2800" spc="-25" dirty="0"/>
              <a:t>P</a:t>
            </a:r>
            <a:r>
              <a:rPr sz="2800" spc="-340" dirty="0"/>
              <a:t> </a:t>
            </a:r>
            <a:r>
              <a:rPr sz="2800" spc="-20" dirty="0"/>
              <a:t>r</a:t>
            </a:r>
            <a:r>
              <a:rPr sz="2800" spc="-325" dirty="0"/>
              <a:t> </a:t>
            </a:r>
            <a:r>
              <a:rPr sz="2800" spc="-25" dirty="0"/>
              <a:t>o</a:t>
            </a:r>
            <a:r>
              <a:rPr sz="2800" spc="-335" dirty="0"/>
              <a:t> </a:t>
            </a:r>
            <a:r>
              <a:rPr sz="2800" spc="-25" dirty="0"/>
              <a:t>g</a:t>
            </a:r>
            <a:r>
              <a:rPr sz="2800" spc="-340" dirty="0"/>
              <a:t> </a:t>
            </a:r>
            <a:r>
              <a:rPr sz="2800" spc="-20" dirty="0"/>
              <a:t>r</a:t>
            </a:r>
            <a:r>
              <a:rPr sz="2800" spc="-325" dirty="0"/>
              <a:t> </a:t>
            </a:r>
            <a:r>
              <a:rPr sz="2800" spc="-25" dirty="0"/>
              <a:t>e</a:t>
            </a:r>
            <a:r>
              <a:rPr sz="2800" spc="-325" dirty="0"/>
              <a:t> </a:t>
            </a:r>
            <a:r>
              <a:rPr sz="2800" spc="-25" dirty="0"/>
              <a:t>s</a:t>
            </a:r>
            <a:r>
              <a:rPr sz="2800" spc="-320" dirty="0"/>
              <a:t> </a:t>
            </a:r>
            <a:r>
              <a:rPr sz="2800" spc="-50" dirty="0"/>
              <a:t>s</a:t>
            </a:r>
            <a:r>
              <a:rPr sz="2800" dirty="0"/>
              <a:t>	</a:t>
            </a:r>
            <a:r>
              <a:rPr sz="2800" spc="-25" dirty="0"/>
              <a:t>o</a:t>
            </a:r>
            <a:r>
              <a:rPr sz="2800" spc="-340" dirty="0"/>
              <a:t> </a:t>
            </a:r>
            <a:r>
              <a:rPr sz="2800" spc="-50" dirty="0"/>
              <a:t>n</a:t>
            </a:r>
            <a:r>
              <a:rPr sz="2800" dirty="0"/>
              <a:t>	</a:t>
            </a:r>
            <a:r>
              <a:rPr sz="2800" spc="-25" dirty="0"/>
              <a:t>P</a:t>
            </a:r>
            <a:r>
              <a:rPr sz="2800" spc="-340" dirty="0"/>
              <a:t> </a:t>
            </a:r>
            <a:r>
              <a:rPr sz="2800" spc="-10" dirty="0"/>
              <a:t>l</a:t>
            </a:r>
            <a:r>
              <a:rPr sz="2800" spc="-335" dirty="0"/>
              <a:t> </a:t>
            </a:r>
            <a:r>
              <a:rPr sz="2800" spc="-25" dirty="0"/>
              <a:t>a</a:t>
            </a:r>
            <a:r>
              <a:rPr sz="2800" spc="-325" dirty="0"/>
              <a:t> </a:t>
            </a:r>
            <a:r>
              <a:rPr sz="2800" spc="-25" dirty="0"/>
              <a:t>n</a:t>
            </a:r>
            <a:r>
              <a:rPr sz="2800" spc="-340" dirty="0"/>
              <a:t> </a:t>
            </a:r>
            <a:r>
              <a:rPr sz="2800" spc="-25" dirty="0"/>
              <a:t>n</a:t>
            </a:r>
            <a:r>
              <a:rPr sz="2800" spc="-335" dirty="0"/>
              <a:t> </a:t>
            </a:r>
            <a:r>
              <a:rPr sz="2800" spc="-25" dirty="0"/>
              <a:t>e</a:t>
            </a:r>
            <a:r>
              <a:rPr sz="2800" spc="-320" dirty="0"/>
              <a:t> </a:t>
            </a:r>
            <a:r>
              <a:rPr sz="2800" spc="-50" dirty="0"/>
              <a:t>d</a:t>
            </a:r>
            <a:r>
              <a:rPr sz="2800" dirty="0"/>
              <a:t>	</a:t>
            </a:r>
            <a:r>
              <a:rPr sz="2800" spc="-10" dirty="0"/>
              <a:t>I</a:t>
            </a:r>
            <a:r>
              <a:rPr sz="2800" spc="-335" dirty="0"/>
              <a:t> </a:t>
            </a:r>
            <a:r>
              <a:rPr sz="2800" spc="-30" dirty="0"/>
              <a:t>m</a:t>
            </a:r>
            <a:r>
              <a:rPr sz="2800" spc="-335" dirty="0"/>
              <a:t> </a:t>
            </a:r>
            <a:r>
              <a:rPr sz="2800" spc="-25" dirty="0"/>
              <a:t>p</a:t>
            </a:r>
            <a:r>
              <a:rPr sz="2800" spc="-340" dirty="0"/>
              <a:t> </a:t>
            </a:r>
            <a:r>
              <a:rPr sz="2800" spc="-20" dirty="0"/>
              <a:t>r</a:t>
            </a:r>
            <a:r>
              <a:rPr sz="2800" spc="-325" dirty="0"/>
              <a:t> </a:t>
            </a:r>
            <a:r>
              <a:rPr sz="2800" spc="-25" dirty="0"/>
              <a:t>o</a:t>
            </a:r>
            <a:r>
              <a:rPr sz="2800" spc="-340" dirty="0"/>
              <a:t> </a:t>
            </a:r>
            <a:r>
              <a:rPr sz="2800" spc="-25" dirty="0"/>
              <a:t>v</a:t>
            </a:r>
            <a:r>
              <a:rPr sz="2800" spc="-325" dirty="0"/>
              <a:t> </a:t>
            </a:r>
            <a:r>
              <a:rPr sz="2800" spc="-25" dirty="0"/>
              <a:t>e</a:t>
            </a:r>
            <a:r>
              <a:rPr sz="2800" spc="-320" dirty="0"/>
              <a:t> </a:t>
            </a:r>
            <a:r>
              <a:rPr sz="2800" spc="-30" dirty="0"/>
              <a:t>m</a:t>
            </a:r>
            <a:r>
              <a:rPr sz="2800" spc="-335" dirty="0"/>
              <a:t> </a:t>
            </a:r>
            <a:r>
              <a:rPr sz="2800" spc="-25" dirty="0"/>
              <a:t>e</a:t>
            </a:r>
            <a:r>
              <a:rPr sz="2800" spc="-315" dirty="0"/>
              <a:t> </a:t>
            </a:r>
            <a:r>
              <a:rPr sz="2800" spc="-25" dirty="0"/>
              <a:t>n</a:t>
            </a:r>
            <a:r>
              <a:rPr sz="2800" spc="-325" dirty="0"/>
              <a:t> </a:t>
            </a:r>
            <a:r>
              <a:rPr sz="2800" spc="-10" dirty="0"/>
              <a:t>t</a:t>
            </a:r>
            <a:r>
              <a:rPr sz="2800" spc="-320" dirty="0"/>
              <a:t> </a:t>
            </a:r>
            <a:r>
              <a:rPr sz="2800" spc="-50" dirty="0"/>
              <a:t>s</a:t>
            </a:r>
            <a:endParaRPr sz="28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/>
              <a:t>A</a:t>
            </a:r>
            <a:r>
              <a:rPr spc="-550" dirty="0"/>
              <a:t> </a:t>
            </a:r>
            <a:r>
              <a:rPr dirty="0"/>
              <a:t>t</a:t>
            </a:r>
            <a:r>
              <a:rPr spc="-550" dirty="0"/>
              <a:t> </a:t>
            </a:r>
            <a:r>
              <a:rPr dirty="0"/>
              <a:t>t</a:t>
            </a:r>
            <a:r>
              <a:rPr spc="-550" dirty="0"/>
              <a:t> </a:t>
            </a:r>
            <a:r>
              <a:rPr dirty="0"/>
              <a:t>a</a:t>
            </a:r>
            <a:r>
              <a:rPr spc="-550" dirty="0"/>
              <a:t> </a:t>
            </a:r>
            <a:r>
              <a:rPr spc="295" dirty="0"/>
              <a:t>chm</a:t>
            </a:r>
            <a:r>
              <a:rPr spc="-550" dirty="0"/>
              <a:t> </a:t>
            </a:r>
            <a:r>
              <a:rPr spc="310" dirty="0"/>
              <a:t>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0614" y="1165047"/>
            <a:ext cx="7912734" cy="30912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Upload</a:t>
            </a:r>
            <a:r>
              <a:rPr sz="20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any</a:t>
            </a:r>
            <a:r>
              <a:rPr sz="20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key</a:t>
            </a:r>
            <a:r>
              <a:rPr sz="2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documents</a:t>
            </a:r>
            <a:r>
              <a:rPr sz="20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provide</a:t>
            </a:r>
            <a:r>
              <a:rPr sz="20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evidence</a:t>
            </a:r>
            <a:r>
              <a:rPr sz="2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0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progress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you’ve</a:t>
            </a:r>
            <a:endParaRPr sz="2000" dirty="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made</a:t>
            </a:r>
            <a:r>
              <a:rPr sz="20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toward</a:t>
            </a:r>
            <a:r>
              <a:rPr sz="2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achieving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your</a:t>
            </a:r>
            <a:r>
              <a:rPr sz="20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Outcomes/Objectives.</a:t>
            </a:r>
            <a:endParaRPr lang="en-US" sz="2000" spc="-1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lang="en-US" sz="2000" spc="-10" dirty="0">
                <a:solidFill>
                  <a:srgbClr val="FFFFFF"/>
                </a:solidFill>
                <a:latin typeface="Calibri"/>
                <a:cs typeface="Calibri"/>
              </a:rPr>
              <a:t>	Rubrics</a:t>
            </a:r>
          </a:p>
          <a:p>
            <a:pPr marL="299085">
              <a:lnSpc>
                <a:spcPct val="100000"/>
              </a:lnSpc>
            </a:pPr>
            <a:r>
              <a:rPr lang="en-US" sz="2000" spc="-10" dirty="0">
                <a:solidFill>
                  <a:srgbClr val="FFFFFF"/>
                </a:solidFill>
                <a:latin typeface="Calibri"/>
                <a:cs typeface="Calibri"/>
              </a:rPr>
              <a:t>	Assignments</a:t>
            </a:r>
          </a:p>
          <a:p>
            <a:pPr marL="299085">
              <a:lnSpc>
                <a:spcPct val="100000"/>
              </a:lnSpc>
            </a:pPr>
            <a:r>
              <a:rPr lang="en-US" sz="2000" spc="-1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en-US" sz="2000" spc="-10" dirty="0">
                <a:solidFill>
                  <a:srgbClr val="FF0000"/>
                </a:solidFill>
                <a:latin typeface="Calibri"/>
                <a:cs typeface="Calibri"/>
              </a:rPr>
              <a:t>De-identified</a:t>
            </a:r>
            <a:r>
              <a:rPr lang="en-US" sz="2000" spc="-10" dirty="0">
                <a:solidFill>
                  <a:srgbClr val="FFFFFF"/>
                </a:solidFill>
                <a:latin typeface="Calibri"/>
                <a:cs typeface="Calibri"/>
              </a:rPr>
              <a:t> Student Examples</a:t>
            </a:r>
          </a:p>
          <a:p>
            <a:pPr marL="299085">
              <a:lnSpc>
                <a:spcPct val="100000"/>
              </a:lnSpc>
            </a:pPr>
            <a:r>
              <a:rPr lang="en-US" sz="2000" spc="-1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en-US" sz="2000" spc="-10" dirty="0">
                <a:solidFill>
                  <a:srgbClr val="FF0000"/>
                </a:solidFill>
                <a:latin typeface="Calibri"/>
                <a:cs typeface="Calibri"/>
              </a:rPr>
              <a:t>De-identified</a:t>
            </a:r>
            <a:r>
              <a:rPr lang="en-US" sz="2000" spc="-10" dirty="0">
                <a:solidFill>
                  <a:srgbClr val="FFFFFF"/>
                </a:solidFill>
                <a:latin typeface="Calibri"/>
                <a:cs typeface="Calibri"/>
              </a:rPr>
              <a:t> Course/exam de-aggregated spreadsheets</a:t>
            </a:r>
            <a:endParaRPr sz="2000" dirty="0">
              <a:latin typeface="Calibri"/>
              <a:cs typeface="Calibri"/>
            </a:endParaRPr>
          </a:p>
          <a:p>
            <a:pPr marL="12065">
              <a:lnSpc>
                <a:spcPct val="100000"/>
              </a:lnSpc>
              <a:tabLst>
                <a:tab pos="299085" algn="l"/>
                <a:tab pos="299720" algn="l"/>
              </a:tabLst>
            </a:pPr>
            <a:endParaRPr lang="en-US" sz="200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Save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your</a:t>
            </a:r>
            <a:r>
              <a:rPr sz="20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file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2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distinct</a:t>
            </a:r>
            <a:r>
              <a:rPr sz="20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2000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descriptive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name</a:t>
            </a:r>
            <a:r>
              <a:rPr sz="20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(i.e.,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Annual</a:t>
            </a:r>
            <a:r>
              <a:rPr sz="2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Report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endParaRPr sz="2000" dirty="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Targets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1.1.1.1</a:t>
            </a:r>
            <a:r>
              <a:rPr sz="20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Findings).</a:t>
            </a:r>
            <a:endParaRPr sz="2000" dirty="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endParaRPr lang="en-US" sz="2000" spc="-4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" y="813561"/>
            <a:ext cx="9058910" cy="3927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8580" marR="58419" indent="-21590">
              <a:lnSpc>
                <a:spcPct val="100000"/>
              </a:lnSpc>
              <a:spcBef>
                <a:spcPts val="95"/>
              </a:spcBef>
            </a:pPr>
            <a:r>
              <a:rPr sz="130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Mission:</a:t>
            </a:r>
            <a:r>
              <a:rPr sz="1300" i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3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mission of</a:t>
            </a:r>
            <a:r>
              <a:rPr sz="13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Doctor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Audiology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Program</a:t>
            </a:r>
            <a:r>
              <a:rPr sz="13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within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Department</a:t>
            </a:r>
            <a:r>
              <a:rPr sz="13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Speech,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Language,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3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Hearing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Sciences</a:t>
            </a:r>
            <a:r>
              <a:rPr sz="13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(SLHS)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improve</a:t>
            </a:r>
            <a:r>
              <a:rPr sz="13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3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quality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life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3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individuals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hearing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balance</a:t>
            </a:r>
            <a:r>
              <a:rPr sz="13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disorders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offering</a:t>
            </a:r>
            <a:r>
              <a:rPr sz="13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students the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academic</a:t>
            </a:r>
            <a:r>
              <a:rPr sz="13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clinical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foundation needed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provide</a:t>
            </a:r>
            <a:r>
              <a:rPr sz="13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clinical</a:t>
            </a:r>
            <a:r>
              <a:rPr sz="13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services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3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engage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3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research.</a:t>
            </a:r>
            <a:endParaRPr sz="1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Calibri"/>
              <a:cs typeface="Calibri"/>
            </a:endParaRPr>
          </a:p>
          <a:p>
            <a:pPr marL="68580" marR="121285" indent="122555">
              <a:lnSpc>
                <a:spcPct val="100000"/>
              </a:lnSpc>
              <a:buAutoNum type="arabicPlain"/>
              <a:tabLst>
                <a:tab pos="191135" algn="l"/>
              </a:tabLst>
            </a:pPr>
            <a:r>
              <a:rPr sz="130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TTUHSC</a:t>
            </a:r>
            <a:r>
              <a:rPr sz="1300" i="1" u="sng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30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Goal(s):</a:t>
            </a:r>
            <a:r>
              <a:rPr sz="1300" i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i="1" dirty="0">
                <a:solidFill>
                  <a:srgbClr val="FF0000"/>
                </a:solidFill>
                <a:latin typeface="Calibri"/>
                <a:cs typeface="Calibri"/>
              </a:rPr>
              <a:t>Service</a:t>
            </a:r>
            <a:r>
              <a:rPr sz="1300" i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300" i="1" dirty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1300" i="1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300" i="1" dirty="0">
                <a:solidFill>
                  <a:srgbClr val="FF0000"/>
                </a:solidFill>
                <a:latin typeface="Calibri"/>
                <a:cs typeface="Calibri"/>
              </a:rPr>
              <a:t>Outreach:</a:t>
            </a:r>
            <a:r>
              <a:rPr sz="1300" i="1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Improve</a:t>
            </a:r>
            <a:r>
              <a:rPr sz="13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overall</a:t>
            </a:r>
            <a:r>
              <a:rPr sz="13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health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access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healthcare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3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communities</a:t>
            </a:r>
            <a:r>
              <a:rPr sz="13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3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our</a:t>
            </a:r>
            <a:r>
              <a:rPr sz="13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region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through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provision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patient</a:t>
            </a:r>
            <a:r>
              <a:rPr sz="13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care</a:t>
            </a:r>
            <a:r>
              <a:rPr sz="13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services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community</a:t>
            </a:r>
            <a:r>
              <a:rPr sz="13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outreach.</a:t>
            </a:r>
            <a:endParaRPr sz="1300">
              <a:latin typeface="Calibri"/>
              <a:cs typeface="Calibri"/>
            </a:endParaRPr>
          </a:p>
          <a:p>
            <a:pPr marL="50800" marR="294640" lvl="1" indent="247015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297815" algn="l"/>
              </a:tabLst>
            </a:pPr>
            <a:r>
              <a:rPr sz="130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Outcome:</a:t>
            </a:r>
            <a:r>
              <a:rPr sz="1300" i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i="1" dirty="0">
                <a:solidFill>
                  <a:srgbClr val="FF0000"/>
                </a:solidFill>
                <a:latin typeface="Calibri"/>
                <a:cs typeface="Calibri"/>
              </a:rPr>
              <a:t>Lifespan</a:t>
            </a:r>
            <a:r>
              <a:rPr sz="1300" i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300" i="1" dirty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1300" i="1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300" i="1" dirty="0">
                <a:solidFill>
                  <a:srgbClr val="FF0000"/>
                </a:solidFill>
                <a:latin typeface="Calibri"/>
                <a:cs typeface="Calibri"/>
              </a:rPr>
              <a:t>CLD</a:t>
            </a:r>
            <a:r>
              <a:rPr sz="1300" i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300" i="1" spc="-10" dirty="0">
                <a:solidFill>
                  <a:srgbClr val="FF0000"/>
                </a:solidFill>
                <a:latin typeface="Calibri"/>
                <a:cs typeface="Calibri"/>
              </a:rPr>
              <a:t>populations:</a:t>
            </a:r>
            <a:r>
              <a:rPr sz="1300" i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Students will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diagnose</a:t>
            </a:r>
            <a:r>
              <a:rPr sz="13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3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treat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hearing</a:t>
            </a:r>
            <a:r>
              <a:rPr sz="13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balance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disorders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patients across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lifespan</a:t>
            </a:r>
            <a:r>
              <a:rPr sz="13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culturally-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linguistically</a:t>
            </a:r>
            <a:r>
              <a:rPr sz="13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diverse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populations.</a:t>
            </a:r>
            <a:r>
              <a:rPr sz="13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0000"/>
                </a:solidFill>
                <a:latin typeface="Calibri"/>
                <a:cs typeface="Calibri"/>
              </a:rPr>
              <a:t>(Linked to</a:t>
            </a:r>
            <a:r>
              <a:rPr sz="13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0000"/>
                </a:solidFill>
                <a:latin typeface="Calibri"/>
                <a:cs typeface="Calibri"/>
              </a:rPr>
              <a:t>TTUHSC</a:t>
            </a:r>
            <a:r>
              <a:rPr sz="13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0000"/>
                </a:solidFill>
                <a:latin typeface="Calibri"/>
                <a:cs typeface="Calibri"/>
              </a:rPr>
              <a:t>Strategic</a:t>
            </a:r>
            <a:r>
              <a:rPr sz="13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0000"/>
                </a:solidFill>
                <a:latin typeface="Calibri"/>
                <a:cs typeface="Calibri"/>
              </a:rPr>
              <a:t>Plan</a:t>
            </a:r>
            <a:r>
              <a:rPr sz="13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0000"/>
                </a:solidFill>
                <a:latin typeface="Calibri"/>
                <a:cs typeface="Calibri"/>
              </a:rPr>
              <a:t>element</a:t>
            </a:r>
            <a:r>
              <a:rPr sz="13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0000"/>
                </a:solidFill>
                <a:latin typeface="Calibri"/>
                <a:cs typeface="Calibri"/>
              </a:rPr>
              <a:t>SO.2)</a:t>
            </a:r>
            <a:endParaRPr sz="1300">
              <a:latin typeface="Calibri"/>
              <a:cs typeface="Calibri"/>
            </a:endParaRPr>
          </a:p>
          <a:p>
            <a:pPr marL="50800" marR="17780" lvl="2" indent="374015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424815" algn="l"/>
              </a:tabLst>
            </a:pPr>
            <a:r>
              <a:rPr sz="130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Measure:</a:t>
            </a:r>
            <a:r>
              <a:rPr sz="1300" i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i="1" dirty="0">
                <a:solidFill>
                  <a:srgbClr val="FF0000"/>
                </a:solidFill>
                <a:latin typeface="Calibri"/>
                <a:cs typeface="Calibri"/>
              </a:rPr>
              <a:t>Number</a:t>
            </a:r>
            <a:r>
              <a:rPr sz="1300" i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300" i="1" dirty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1300" i="1" spc="-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300" i="1" dirty="0">
                <a:solidFill>
                  <a:srgbClr val="FF0000"/>
                </a:solidFill>
                <a:latin typeface="Calibri"/>
                <a:cs typeface="Calibri"/>
              </a:rPr>
              <a:t>diversity</a:t>
            </a:r>
            <a:r>
              <a:rPr sz="1300" i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300" i="1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1300" i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300" i="1" dirty="0">
                <a:solidFill>
                  <a:srgbClr val="FF0000"/>
                </a:solidFill>
                <a:latin typeface="Calibri"/>
                <a:cs typeface="Calibri"/>
              </a:rPr>
              <a:t>clinical</a:t>
            </a:r>
            <a:r>
              <a:rPr sz="1300" i="1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300" i="1" dirty="0">
                <a:solidFill>
                  <a:srgbClr val="FF0000"/>
                </a:solidFill>
                <a:latin typeface="Calibri"/>
                <a:cs typeface="Calibri"/>
              </a:rPr>
              <a:t>experiences:</a:t>
            </a:r>
            <a:r>
              <a:rPr sz="1300" i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Students</a:t>
            </a:r>
            <a:r>
              <a:rPr sz="13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13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obtain</a:t>
            </a:r>
            <a:r>
              <a:rPr sz="13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clinical</a:t>
            </a:r>
            <a:r>
              <a:rPr sz="13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experiences</a:t>
            </a:r>
            <a:r>
              <a:rPr sz="13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patients</a:t>
            </a:r>
            <a:r>
              <a:rPr sz="13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across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lifespan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sz="13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culturally-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linguistically</a:t>
            </a:r>
            <a:r>
              <a:rPr sz="13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diverse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populations.</a:t>
            </a:r>
            <a:r>
              <a:rPr sz="13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discipline-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specific</a:t>
            </a:r>
            <a:r>
              <a:rPr sz="13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accreditation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standards</a:t>
            </a:r>
            <a:r>
              <a:rPr sz="13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defined by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3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Council</a:t>
            </a:r>
            <a:r>
              <a:rPr sz="13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on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Academic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Accreditation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(CAA)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3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American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Speech-Language-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Hearing</a:t>
            </a:r>
            <a:r>
              <a:rPr sz="13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Association,</a:t>
            </a:r>
            <a:r>
              <a:rPr sz="13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students</a:t>
            </a:r>
            <a:r>
              <a:rPr sz="13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must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sz="13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evidence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experience</a:t>
            </a:r>
            <a:r>
              <a:rPr sz="13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patients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across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3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lifespan</a:t>
            </a:r>
            <a:r>
              <a:rPr sz="13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sz="13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diverse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populations. The</a:t>
            </a:r>
            <a:r>
              <a:rPr sz="13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Au.D.</a:t>
            </a:r>
            <a:r>
              <a:rPr sz="13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program</a:t>
            </a:r>
            <a:r>
              <a:rPr sz="13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requires</a:t>
            </a:r>
            <a:r>
              <a:rPr sz="13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clinical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hours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3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certain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categories</a:t>
            </a:r>
            <a:r>
              <a:rPr sz="13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with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children</a:t>
            </a:r>
            <a:r>
              <a:rPr sz="13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adults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(e.g.</a:t>
            </a:r>
            <a:r>
              <a:rPr sz="13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hearing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evaluation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children</a:t>
            </a:r>
            <a:r>
              <a:rPr sz="13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hearing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evaluation</a:t>
            </a:r>
            <a:r>
              <a:rPr sz="13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3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adults; amplification</a:t>
            </a:r>
            <a:r>
              <a:rPr sz="13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children</a:t>
            </a:r>
            <a:r>
              <a:rPr sz="13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amplification</a:t>
            </a:r>
            <a:r>
              <a:rPr sz="13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3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adults). Students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report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their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earned</a:t>
            </a:r>
            <a:r>
              <a:rPr sz="13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clinical</a:t>
            </a:r>
            <a:r>
              <a:rPr sz="13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clock</a:t>
            </a:r>
            <a:r>
              <a:rPr sz="13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hours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patient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age,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3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addition</a:t>
            </a:r>
            <a:r>
              <a:rPr sz="13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reporting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if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clinical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experiences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were</a:t>
            </a:r>
            <a:r>
              <a:rPr sz="13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culturally-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linguistically</a:t>
            </a:r>
            <a:r>
              <a:rPr sz="13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diverse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patients.</a:t>
            </a:r>
            <a:r>
              <a:rPr sz="13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0000"/>
                </a:solidFill>
                <a:latin typeface="Calibri"/>
                <a:cs typeface="Calibri"/>
              </a:rPr>
              <a:t>(See</a:t>
            </a:r>
            <a:r>
              <a:rPr sz="13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0000"/>
                </a:solidFill>
                <a:latin typeface="Calibri"/>
                <a:cs typeface="Calibri"/>
              </a:rPr>
              <a:t>Attachment:</a:t>
            </a:r>
            <a:r>
              <a:rPr sz="13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0000"/>
                </a:solidFill>
                <a:latin typeface="Calibri"/>
                <a:cs typeface="Calibri"/>
              </a:rPr>
              <a:t>Sample</a:t>
            </a:r>
            <a:r>
              <a:rPr sz="13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0000"/>
                </a:solidFill>
                <a:latin typeface="Calibri"/>
                <a:cs typeface="Calibri"/>
              </a:rPr>
              <a:t>Hours</a:t>
            </a:r>
            <a:r>
              <a:rPr sz="13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0000"/>
                </a:solidFill>
                <a:latin typeface="Calibri"/>
                <a:cs typeface="Calibri"/>
              </a:rPr>
              <a:t>Sheets)</a:t>
            </a:r>
            <a:endParaRPr sz="1300">
              <a:latin typeface="Calibri"/>
              <a:cs typeface="Calibri"/>
            </a:endParaRPr>
          </a:p>
          <a:p>
            <a:pPr lvl="2">
              <a:lnSpc>
                <a:spcPct val="100000"/>
              </a:lnSpc>
              <a:spcBef>
                <a:spcPts val="35"/>
              </a:spcBef>
              <a:buClr>
                <a:srgbClr val="FFFFFF"/>
              </a:buClr>
              <a:buFont typeface="Calibri"/>
              <a:buAutoNum type="arabicPeriod"/>
            </a:pPr>
            <a:endParaRPr sz="1250">
              <a:latin typeface="Calibri"/>
              <a:cs typeface="Calibri"/>
            </a:endParaRPr>
          </a:p>
          <a:p>
            <a:pPr marL="50800" marR="2029460" lvl="3" indent="498475">
              <a:lnSpc>
                <a:spcPct val="100000"/>
              </a:lnSpc>
              <a:buAutoNum type="arabicPeriod"/>
              <a:tabLst>
                <a:tab pos="549275" algn="l"/>
              </a:tabLst>
            </a:pPr>
            <a:r>
              <a:rPr sz="130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Target:</a:t>
            </a:r>
            <a:r>
              <a:rPr sz="1300" i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Each</a:t>
            </a:r>
            <a:r>
              <a:rPr sz="13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student</a:t>
            </a:r>
            <a:r>
              <a:rPr sz="13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accumulate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least</a:t>
            </a:r>
            <a:r>
              <a:rPr sz="13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20</a:t>
            </a:r>
            <a:r>
              <a:rPr sz="13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experiences</a:t>
            </a:r>
            <a:r>
              <a:rPr sz="13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culturally-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linguistically</a:t>
            </a:r>
            <a:r>
              <a:rPr sz="13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diverse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Populations</a:t>
            </a:r>
            <a:r>
              <a:rPr sz="13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prior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leaving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1275" baseline="26143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1275" spc="120" baseline="26143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year</a:t>
            </a:r>
            <a:r>
              <a:rPr sz="13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externship. Each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student</a:t>
            </a:r>
            <a:r>
              <a:rPr sz="13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meet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100%</a:t>
            </a:r>
            <a:r>
              <a:rPr sz="13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3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required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clinical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clock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hours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3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age</a:t>
            </a:r>
            <a:r>
              <a:rPr sz="13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categories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prior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3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leaving</a:t>
            </a:r>
            <a:r>
              <a:rPr sz="13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their</a:t>
            </a:r>
            <a:r>
              <a:rPr sz="13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1275" baseline="26143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1275" spc="127" baseline="26143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year</a:t>
            </a:r>
            <a:r>
              <a:rPr sz="13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externship.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1107" y="105613"/>
            <a:ext cx="647573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25065" algn="l"/>
                <a:tab pos="4551045" algn="l"/>
              </a:tabLst>
            </a:pPr>
            <a:r>
              <a:rPr sz="3000" dirty="0"/>
              <a:t>A</a:t>
            </a:r>
            <a:r>
              <a:rPr sz="3000" spc="-380" dirty="0"/>
              <a:t> </a:t>
            </a:r>
            <a:r>
              <a:rPr sz="3000" dirty="0"/>
              <a:t>c</a:t>
            </a:r>
            <a:r>
              <a:rPr sz="3000" spc="-385" dirty="0"/>
              <a:t> </a:t>
            </a:r>
            <a:r>
              <a:rPr sz="3000" dirty="0"/>
              <a:t>a</a:t>
            </a:r>
            <a:r>
              <a:rPr sz="3000" spc="-385" dirty="0"/>
              <a:t> </a:t>
            </a:r>
            <a:r>
              <a:rPr sz="3000" dirty="0"/>
              <a:t>d</a:t>
            </a:r>
            <a:r>
              <a:rPr sz="3000" spc="-395" dirty="0"/>
              <a:t> </a:t>
            </a:r>
            <a:r>
              <a:rPr sz="3000" dirty="0"/>
              <a:t>e</a:t>
            </a:r>
            <a:r>
              <a:rPr sz="3000" spc="-400" dirty="0"/>
              <a:t> </a:t>
            </a:r>
            <a:r>
              <a:rPr sz="3000" dirty="0"/>
              <a:t>m</a:t>
            </a:r>
            <a:r>
              <a:rPr sz="3000" spc="-390" dirty="0"/>
              <a:t> </a:t>
            </a:r>
            <a:r>
              <a:rPr sz="3000" dirty="0"/>
              <a:t>i</a:t>
            </a:r>
            <a:r>
              <a:rPr sz="3000" spc="-390" dirty="0"/>
              <a:t> </a:t>
            </a:r>
            <a:r>
              <a:rPr sz="3000" spc="-50" dirty="0"/>
              <a:t>c</a:t>
            </a:r>
            <a:r>
              <a:rPr sz="3000" dirty="0"/>
              <a:t>	P</a:t>
            </a:r>
            <a:r>
              <a:rPr sz="3000" spc="-395" dirty="0"/>
              <a:t> </a:t>
            </a:r>
            <a:r>
              <a:rPr sz="3000" dirty="0"/>
              <a:t>r</a:t>
            </a:r>
            <a:r>
              <a:rPr sz="3000" spc="-385" dirty="0"/>
              <a:t> </a:t>
            </a:r>
            <a:r>
              <a:rPr sz="3000" dirty="0"/>
              <a:t>o</a:t>
            </a:r>
            <a:r>
              <a:rPr sz="3000" spc="-380" dirty="0"/>
              <a:t> </a:t>
            </a:r>
            <a:r>
              <a:rPr sz="3000" dirty="0"/>
              <a:t>g</a:t>
            </a:r>
            <a:r>
              <a:rPr sz="3000" spc="-380" dirty="0"/>
              <a:t> </a:t>
            </a:r>
            <a:r>
              <a:rPr sz="3000" dirty="0"/>
              <a:t>r</a:t>
            </a:r>
            <a:r>
              <a:rPr sz="3000" spc="-385" dirty="0"/>
              <a:t> </a:t>
            </a:r>
            <a:r>
              <a:rPr sz="3000" dirty="0"/>
              <a:t>a</a:t>
            </a:r>
            <a:r>
              <a:rPr sz="3000" spc="-385" dirty="0"/>
              <a:t> </a:t>
            </a:r>
            <a:r>
              <a:rPr sz="3000" spc="-50" dirty="0"/>
              <a:t>m</a:t>
            </a:r>
            <a:r>
              <a:rPr sz="3000" dirty="0"/>
              <a:t>	E</a:t>
            </a:r>
            <a:r>
              <a:rPr sz="3000" spc="-385" dirty="0"/>
              <a:t> </a:t>
            </a:r>
            <a:r>
              <a:rPr sz="3000" dirty="0"/>
              <a:t>x</a:t>
            </a:r>
            <a:r>
              <a:rPr sz="3000" spc="-385" dirty="0"/>
              <a:t> </a:t>
            </a:r>
            <a:r>
              <a:rPr sz="3000" dirty="0"/>
              <a:t>a</a:t>
            </a:r>
            <a:r>
              <a:rPr sz="3000" spc="-385" dirty="0"/>
              <a:t> </a:t>
            </a:r>
            <a:r>
              <a:rPr sz="3000" dirty="0"/>
              <a:t>m</a:t>
            </a:r>
            <a:r>
              <a:rPr sz="3000" spc="-390" dirty="0"/>
              <a:t> </a:t>
            </a:r>
            <a:r>
              <a:rPr sz="3000" dirty="0"/>
              <a:t>p</a:t>
            </a:r>
            <a:r>
              <a:rPr sz="3000" spc="-380" dirty="0"/>
              <a:t> </a:t>
            </a:r>
            <a:r>
              <a:rPr sz="3000" dirty="0"/>
              <a:t>l</a:t>
            </a:r>
            <a:r>
              <a:rPr sz="3000" spc="-390" dirty="0"/>
              <a:t> </a:t>
            </a:r>
            <a:r>
              <a:rPr sz="3000" spc="-50" dirty="0"/>
              <a:t>e</a:t>
            </a:r>
            <a:endParaRPr sz="3000"/>
          </a:p>
        </p:txBody>
      </p:sp>
      <p:sp>
        <p:nvSpPr>
          <p:cNvPr id="4" name="object 4"/>
          <p:cNvSpPr/>
          <p:nvPr/>
        </p:nvSpPr>
        <p:spPr>
          <a:xfrm>
            <a:off x="0" y="150876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192">
            <a:solidFill>
              <a:srgbClr val="E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844422"/>
            <a:ext cx="8975090" cy="3288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80340" algn="just">
              <a:lnSpc>
                <a:spcPct val="100000"/>
              </a:lnSpc>
              <a:spcBef>
                <a:spcPts val="105"/>
              </a:spcBef>
            </a:pPr>
            <a:r>
              <a:rPr sz="140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Unit</a:t>
            </a:r>
            <a:r>
              <a:rPr sz="1400" i="1" u="sng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40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Mission:</a:t>
            </a:r>
            <a:r>
              <a:rPr sz="1400" i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order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support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faculty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staff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achieving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institution’s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mission,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Office</a:t>
            </a:r>
            <a:r>
              <a:rPr sz="1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Academic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Planning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0" dirty="0">
                <a:solidFill>
                  <a:srgbClr val="FFFFFF"/>
                </a:solidFill>
                <a:latin typeface="Calibri"/>
                <a:cs typeface="Calibri"/>
              </a:rPr>
              <a:t>&amp;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Compliance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seeks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promote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continuous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improvement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through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annual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planning and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assessment;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coordinate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institution-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wide</a:t>
            </a:r>
            <a:r>
              <a:rPr sz="14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academic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planning;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ensure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ongoing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compliance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THECB,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SACSCOC,</a:t>
            </a:r>
            <a:r>
              <a:rPr sz="14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other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federal</a:t>
            </a:r>
            <a:r>
              <a:rPr sz="1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requirements.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Calibri"/>
              <a:cs typeface="Calibri"/>
            </a:endParaRPr>
          </a:p>
          <a:p>
            <a:pPr marL="12700" marR="236220" indent="129539">
              <a:lnSpc>
                <a:spcPct val="100000"/>
              </a:lnSpc>
              <a:buAutoNum type="arabicPlain"/>
              <a:tabLst>
                <a:tab pos="142240" algn="l"/>
              </a:tabLst>
            </a:pPr>
            <a:r>
              <a:rPr sz="140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TTUHSC</a:t>
            </a:r>
            <a:r>
              <a:rPr sz="1400" i="1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40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Goal(s):</a:t>
            </a:r>
            <a:r>
              <a:rPr sz="1400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i="1" dirty="0">
                <a:solidFill>
                  <a:srgbClr val="FF0000"/>
                </a:solidFill>
                <a:latin typeface="Calibri"/>
                <a:cs typeface="Calibri"/>
              </a:rPr>
              <a:t>Operations:</a:t>
            </a:r>
            <a:r>
              <a:rPr sz="1400" i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Ensure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operations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infrastructure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effectively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efficiently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support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mission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institution.</a:t>
            </a:r>
            <a:endParaRPr sz="1400">
              <a:latin typeface="Calibri"/>
              <a:cs typeface="Calibri"/>
            </a:endParaRPr>
          </a:p>
          <a:p>
            <a:pPr marL="277495" lvl="1" indent="-26543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278130" algn="l"/>
              </a:tabLst>
            </a:pPr>
            <a:r>
              <a:rPr sz="140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Outcome:</a:t>
            </a:r>
            <a:r>
              <a:rPr sz="1400" i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i="1" dirty="0">
                <a:solidFill>
                  <a:srgbClr val="FF0000"/>
                </a:solidFill>
                <a:latin typeface="Calibri"/>
                <a:cs typeface="Calibri"/>
              </a:rPr>
              <a:t>Continuous</a:t>
            </a:r>
            <a:r>
              <a:rPr sz="1400" i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i="1" dirty="0">
                <a:solidFill>
                  <a:srgbClr val="FF0000"/>
                </a:solidFill>
                <a:latin typeface="Calibri"/>
                <a:cs typeface="Calibri"/>
              </a:rPr>
              <a:t>Improvement</a:t>
            </a:r>
            <a:r>
              <a:rPr sz="1400" i="1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i="1" dirty="0">
                <a:solidFill>
                  <a:srgbClr val="FF0000"/>
                </a:solidFill>
                <a:latin typeface="Calibri"/>
                <a:cs typeface="Calibri"/>
              </a:rPr>
              <a:t>Plans:</a:t>
            </a:r>
            <a:r>
              <a:rPr sz="1400" i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Faculty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staff</a:t>
            </a:r>
            <a:r>
              <a:rPr sz="1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able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develop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effective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continuous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improvement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plans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their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respective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areas.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(Linked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to</a:t>
            </a:r>
            <a:r>
              <a:rPr sz="14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TTUHSC</a:t>
            </a:r>
            <a:r>
              <a:rPr sz="14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Strategic</a:t>
            </a:r>
            <a:r>
              <a:rPr sz="14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Plan</a:t>
            </a:r>
            <a:r>
              <a:rPr sz="14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element </a:t>
            </a:r>
            <a:r>
              <a:rPr sz="1400" spc="-20" dirty="0">
                <a:solidFill>
                  <a:srgbClr val="FF0000"/>
                </a:solidFill>
                <a:latin typeface="Calibri"/>
                <a:cs typeface="Calibri"/>
              </a:rPr>
              <a:t>O.2)</a:t>
            </a:r>
            <a:endParaRPr sz="1400">
              <a:latin typeface="Calibri"/>
              <a:cs typeface="Calibri"/>
            </a:endParaRPr>
          </a:p>
          <a:p>
            <a:pPr marL="12700" marR="5080" lvl="2" indent="399415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412115" algn="l"/>
              </a:tabLst>
            </a:pPr>
            <a:r>
              <a:rPr sz="140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Measure:</a:t>
            </a:r>
            <a:r>
              <a:rPr sz="1400" i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i="1" dirty="0">
                <a:solidFill>
                  <a:srgbClr val="FF0000"/>
                </a:solidFill>
                <a:latin typeface="Calibri"/>
                <a:cs typeface="Calibri"/>
              </a:rPr>
              <a:t>Review</a:t>
            </a:r>
            <a:r>
              <a:rPr sz="1400" i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i="1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1400" i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i="1" dirty="0">
                <a:solidFill>
                  <a:srgbClr val="FF0000"/>
                </a:solidFill>
                <a:latin typeface="Calibri"/>
                <a:cs typeface="Calibri"/>
              </a:rPr>
              <a:t>Continuous</a:t>
            </a:r>
            <a:r>
              <a:rPr sz="1400" i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i="1" dirty="0">
                <a:solidFill>
                  <a:srgbClr val="FF0000"/>
                </a:solidFill>
                <a:latin typeface="Calibri"/>
                <a:cs typeface="Calibri"/>
              </a:rPr>
              <a:t>Improvement</a:t>
            </a:r>
            <a:r>
              <a:rPr sz="1400" i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i="1" dirty="0">
                <a:solidFill>
                  <a:srgbClr val="FF0000"/>
                </a:solidFill>
                <a:latin typeface="Calibri"/>
                <a:cs typeface="Calibri"/>
              </a:rPr>
              <a:t>Plans:</a:t>
            </a:r>
            <a:r>
              <a:rPr sz="1400" i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All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continuous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improvement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plans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reviewed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using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locally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developed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rubric.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Rubric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criteria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relate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the effectiveness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each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unit’s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Mission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Statement,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Progress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Planned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Improvement,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TTUHSC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Goals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Supported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Initiatives,</a:t>
            </a:r>
            <a:r>
              <a:rPr sz="14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Outcomes/Objectives,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Measure/Target</a:t>
            </a:r>
            <a:r>
              <a:rPr sz="1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levels,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Findings, Action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Plan,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Project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Attachments.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(See</a:t>
            </a:r>
            <a:r>
              <a:rPr sz="14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Attachment: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Weave</a:t>
            </a:r>
            <a:r>
              <a:rPr sz="14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Plan</a:t>
            </a:r>
            <a:r>
              <a:rPr sz="14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Rubric</a:t>
            </a:r>
            <a:r>
              <a:rPr sz="14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Template)</a:t>
            </a:r>
            <a:endParaRPr sz="1400">
              <a:latin typeface="Calibri"/>
              <a:cs typeface="Calibri"/>
            </a:endParaRPr>
          </a:p>
          <a:p>
            <a:pPr marL="547370" lvl="3" indent="-535305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548005" algn="l"/>
              </a:tabLst>
            </a:pPr>
            <a:r>
              <a:rPr sz="140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Target:</a:t>
            </a:r>
            <a:r>
              <a:rPr sz="1400" i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All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continuous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improvement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plans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reviewed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annual basis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cross-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disciplinary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group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peers.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80%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plans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fall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into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Acceptable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Excellent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category.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6476" y="105613"/>
            <a:ext cx="553847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18229" algn="l"/>
              </a:tabLst>
            </a:pPr>
            <a:r>
              <a:rPr sz="3000" dirty="0"/>
              <a:t>A</a:t>
            </a:r>
            <a:r>
              <a:rPr sz="3000" spc="-380" dirty="0"/>
              <a:t> </a:t>
            </a:r>
            <a:r>
              <a:rPr sz="3000" dirty="0"/>
              <a:t>d</a:t>
            </a:r>
            <a:r>
              <a:rPr sz="3000" spc="-380" dirty="0"/>
              <a:t> </a:t>
            </a:r>
            <a:r>
              <a:rPr sz="3000" dirty="0"/>
              <a:t>m</a:t>
            </a:r>
            <a:r>
              <a:rPr sz="3000" spc="-390" dirty="0"/>
              <a:t> </a:t>
            </a:r>
            <a:r>
              <a:rPr sz="3000" dirty="0"/>
              <a:t>i</a:t>
            </a:r>
            <a:r>
              <a:rPr sz="3000" spc="-390" dirty="0"/>
              <a:t> </a:t>
            </a:r>
            <a:r>
              <a:rPr sz="3000" dirty="0"/>
              <a:t>n</a:t>
            </a:r>
            <a:r>
              <a:rPr sz="3000" spc="-380" dirty="0"/>
              <a:t> </a:t>
            </a:r>
            <a:r>
              <a:rPr sz="3000" dirty="0"/>
              <a:t>i</a:t>
            </a:r>
            <a:r>
              <a:rPr sz="3000" spc="-390" dirty="0"/>
              <a:t> </a:t>
            </a:r>
            <a:r>
              <a:rPr sz="3000" dirty="0"/>
              <a:t>s</a:t>
            </a:r>
            <a:r>
              <a:rPr sz="3000" spc="-385" dirty="0"/>
              <a:t> </a:t>
            </a:r>
            <a:r>
              <a:rPr sz="3000" dirty="0"/>
              <a:t>t</a:t>
            </a:r>
            <a:r>
              <a:rPr sz="3000" spc="-385" dirty="0"/>
              <a:t> </a:t>
            </a:r>
            <a:r>
              <a:rPr sz="3000" dirty="0"/>
              <a:t>r</a:t>
            </a:r>
            <a:r>
              <a:rPr sz="3000" spc="-400" dirty="0"/>
              <a:t> </a:t>
            </a:r>
            <a:r>
              <a:rPr sz="3000" dirty="0"/>
              <a:t>a</a:t>
            </a:r>
            <a:r>
              <a:rPr sz="3000" spc="-400" dirty="0"/>
              <a:t> </a:t>
            </a:r>
            <a:r>
              <a:rPr sz="3000" dirty="0"/>
              <a:t>t</a:t>
            </a:r>
            <a:r>
              <a:rPr sz="3000" spc="-385" dirty="0"/>
              <a:t> </a:t>
            </a:r>
            <a:r>
              <a:rPr sz="3000" dirty="0"/>
              <a:t>i</a:t>
            </a:r>
            <a:r>
              <a:rPr sz="3000" spc="-390" dirty="0"/>
              <a:t> </a:t>
            </a:r>
            <a:r>
              <a:rPr sz="3000" dirty="0"/>
              <a:t>v</a:t>
            </a:r>
            <a:r>
              <a:rPr sz="3000" spc="-400" dirty="0"/>
              <a:t> </a:t>
            </a:r>
            <a:r>
              <a:rPr sz="3000" spc="-50" dirty="0"/>
              <a:t>e</a:t>
            </a:r>
            <a:r>
              <a:rPr sz="3000" dirty="0"/>
              <a:t>	E</a:t>
            </a:r>
            <a:r>
              <a:rPr sz="3000" spc="-385" dirty="0"/>
              <a:t> </a:t>
            </a:r>
            <a:r>
              <a:rPr sz="3000" dirty="0"/>
              <a:t>x</a:t>
            </a:r>
            <a:r>
              <a:rPr sz="3000" spc="-400" dirty="0"/>
              <a:t> </a:t>
            </a:r>
            <a:r>
              <a:rPr sz="3000" dirty="0"/>
              <a:t>a</a:t>
            </a:r>
            <a:r>
              <a:rPr sz="3000" spc="-400" dirty="0"/>
              <a:t> </a:t>
            </a:r>
            <a:r>
              <a:rPr sz="3000" dirty="0"/>
              <a:t>m</a:t>
            </a:r>
            <a:r>
              <a:rPr sz="3000" spc="-400" dirty="0"/>
              <a:t> </a:t>
            </a:r>
            <a:r>
              <a:rPr sz="3000" dirty="0"/>
              <a:t>p</a:t>
            </a:r>
            <a:r>
              <a:rPr sz="3000" spc="-380" dirty="0"/>
              <a:t> </a:t>
            </a:r>
            <a:r>
              <a:rPr sz="3000" dirty="0"/>
              <a:t>l</a:t>
            </a:r>
            <a:r>
              <a:rPr sz="3000" spc="-390" dirty="0"/>
              <a:t> </a:t>
            </a:r>
            <a:r>
              <a:rPr sz="3000" spc="-50" dirty="0"/>
              <a:t>e</a:t>
            </a:r>
            <a:endParaRPr sz="3000"/>
          </a:p>
        </p:txBody>
      </p:sp>
      <p:sp>
        <p:nvSpPr>
          <p:cNvPr id="4" name="object 4"/>
          <p:cNvSpPr/>
          <p:nvPr/>
        </p:nvSpPr>
        <p:spPr>
          <a:xfrm>
            <a:off x="0" y="162458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192">
            <a:solidFill>
              <a:srgbClr val="E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8800" y="206755"/>
            <a:ext cx="1947545" cy="257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5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5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5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5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5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5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5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5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1659" y="206755"/>
            <a:ext cx="1336675" cy="48958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A C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5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5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5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5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5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41832" y="1283208"/>
            <a:ext cx="688975" cy="370840"/>
          </a:xfrm>
          <a:prstGeom prst="rect">
            <a:avLst/>
          </a:prstGeom>
          <a:ln w="9144">
            <a:solidFill>
              <a:srgbClr val="FFFFFF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35"/>
              </a:spcBef>
            </a:pP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2019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93464" y="1290827"/>
            <a:ext cx="690880" cy="370840"/>
          </a:xfrm>
          <a:prstGeom prst="rect">
            <a:avLst/>
          </a:prstGeom>
          <a:ln w="9144">
            <a:solidFill>
              <a:srgbClr val="FFFFFF"/>
            </a:solidFill>
          </a:ln>
        </p:spPr>
        <p:txBody>
          <a:bodyPr vert="horz" wrap="square" lIns="0" tIns="26034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204"/>
              </a:spcBef>
            </a:pP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2025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34783" y="1277111"/>
            <a:ext cx="660400" cy="368935"/>
          </a:xfrm>
          <a:prstGeom prst="rect">
            <a:avLst/>
          </a:prstGeom>
          <a:ln w="9144">
            <a:solidFill>
              <a:srgbClr val="FFFFFF"/>
            </a:solidFill>
          </a:ln>
        </p:spPr>
        <p:txBody>
          <a:bodyPr vert="horz" wrap="square" lIns="0" tIns="46355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365"/>
              </a:spcBef>
            </a:pP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2029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0588" y="2262377"/>
            <a:ext cx="22440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Accreditation</a:t>
            </a:r>
            <a:r>
              <a:rPr sz="16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Reaffirmed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05378" y="2262377"/>
            <a:ext cx="22440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Fifth-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Year</a:t>
            </a:r>
            <a:r>
              <a:rPr sz="16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Interim</a:t>
            </a:r>
            <a:r>
              <a:rPr sz="16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Report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82918" y="2262377"/>
            <a:ext cx="17030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Next</a:t>
            </a:r>
            <a:r>
              <a:rPr sz="16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Reaffirmation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286255" y="1801367"/>
            <a:ext cx="6108700" cy="431165"/>
          </a:xfrm>
          <a:custGeom>
            <a:avLst/>
            <a:gdLst/>
            <a:ahLst/>
            <a:cxnLst/>
            <a:rect l="l" t="t" r="r" b="b"/>
            <a:pathLst>
              <a:path w="6108700" h="431164">
                <a:moveTo>
                  <a:pt x="0" y="0"/>
                </a:moveTo>
                <a:lnTo>
                  <a:pt x="0" y="431038"/>
                </a:lnTo>
              </a:path>
              <a:path w="6108700" h="431164">
                <a:moveTo>
                  <a:pt x="3153156" y="0"/>
                </a:moveTo>
                <a:lnTo>
                  <a:pt x="3153156" y="431038"/>
                </a:lnTo>
              </a:path>
              <a:path w="6108700" h="431164">
                <a:moveTo>
                  <a:pt x="6108192" y="0"/>
                </a:moveTo>
                <a:lnTo>
                  <a:pt x="6108192" y="431038"/>
                </a:lnTo>
              </a:path>
              <a:path w="6108700" h="431164">
                <a:moveTo>
                  <a:pt x="0" y="216408"/>
                </a:moveTo>
                <a:lnTo>
                  <a:pt x="6107557" y="216408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640" y="844422"/>
            <a:ext cx="8971280" cy="3060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 marR="60960">
              <a:lnSpc>
                <a:spcPct val="100000"/>
              </a:lnSpc>
              <a:spcBef>
                <a:spcPts val="105"/>
              </a:spcBef>
            </a:pPr>
            <a:r>
              <a:rPr sz="140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Mission:</a:t>
            </a:r>
            <a:r>
              <a:rPr sz="1400" i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mission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the Department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Classroom</a:t>
            </a:r>
            <a:r>
              <a:rPr sz="1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Support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provide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quality educational services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and support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all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faculty,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staff,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students</a:t>
            </a:r>
            <a:r>
              <a:rPr sz="1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achieving the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institutional</a:t>
            </a:r>
            <a:r>
              <a:rPr sz="1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mission.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Calibri"/>
              <a:cs typeface="Calibri"/>
            </a:endParaRPr>
          </a:p>
          <a:p>
            <a:pPr marL="50800" marR="194310" indent="129539">
              <a:lnSpc>
                <a:spcPct val="100000"/>
              </a:lnSpc>
              <a:buAutoNum type="arabicPlain"/>
              <a:tabLst>
                <a:tab pos="180340" algn="l"/>
              </a:tabLst>
            </a:pPr>
            <a:r>
              <a:rPr sz="140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TTUHSC</a:t>
            </a:r>
            <a:r>
              <a:rPr sz="1400" i="1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40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Goal(s):</a:t>
            </a:r>
            <a:r>
              <a:rPr sz="1400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i="1" dirty="0">
                <a:solidFill>
                  <a:srgbClr val="FF0000"/>
                </a:solidFill>
                <a:latin typeface="Calibri"/>
                <a:cs typeface="Calibri"/>
              </a:rPr>
              <a:t>Operations:</a:t>
            </a:r>
            <a:r>
              <a:rPr sz="1400" i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Ensure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operations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infrastructure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effectively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efficiently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support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mission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institution.</a:t>
            </a:r>
            <a:endParaRPr sz="1400">
              <a:latin typeface="Calibri"/>
              <a:cs typeface="Calibri"/>
            </a:endParaRPr>
          </a:p>
          <a:p>
            <a:pPr marL="50800" marR="203835" lvl="1" indent="26543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316230" algn="l"/>
              </a:tabLst>
            </a:pPr>
            <a:r>
              <a:rPr sz="140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Outcome:</a:t>
            </a:r>
            <a:r>
              <a:rPr sz="1400" i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i="1" dirty="0">
                <a:solidFill>
                  <a:srgbClr val="FF0000"/>
                </a:solidFill>
                <a:latin typeface="Calibri"/>
                <a:cs typeface="Calibri"/>
              </a:rPr>
              <a:t>Classroom</a:t>
            </a:r>
            <a:r>
              <a:rPr sz="1400" i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i="1" dirty="0">
                <a:solidFill>
                  <a:srgbClr val="FF0000"/>
                </a:solidFill>
                <a:latin typeface="Calibri"/>
                <a:cs typeface="Calibri"/>
              </a:rPr>
              <a:t>assignments:</a:t>
            </a:r>
            <a:r>
              <a:rPr sz="1400" i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Classroom</a:t>
            </a:r>
            <a:r>
              <a:rPr sz="1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assignments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academic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classes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events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faculty,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staff,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students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1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sufficiently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completed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office</a:t>
            </a:r>
            <a:r>
              <a:rPr sz="14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personnel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timely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manner.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(Linked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to</a:t>
            </a:r>
            <a:r>
              <a:rPr sz="14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TTUHSC</a:t>
            </a:r>
            <a:r>
              <a:rPr sz="14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Strategic</a:t>
            </a:r>
            <a:r>
              <a:rPr sz="14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Plan</a:t>
            </a:r>
            <a:r>
              <a:rPr sz="14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element </a:t>
            </a:r>
            <a:r>
              <a:rPr sz="1400" spc="-20" dirty="0">
                <a:solidFill>
                  <a:srgbClr val="FF0000"/>
                </a:solidFill>
                <a:latin typeface="Calibri"/>
                <a:cs typeface="Calibri"/>
              </a:rPr>
              <a:t>O.1)</a:t>
            </a:r>
            <a:endParaRPr sz="1400">
              <a:latin typeface="Calibri"/>
              <a:cs typeface="Calibri"/>
            </a:endParaRPr>
          </a:p>
          <a:p>
            <a:pPr marL="50800" marR="43180" lvl="2" indent="399415">
              <a:lnSpc>
                <a:spcPct val="100000"/>
              </a:lnSpc>
              <a:spcBef>
                <a:spcPts val="605"/>
              </a:spcBef>
              <a:buAutoNum type="arabicPeriod"/>
              <a:tabLst>
                <a:tab pos="450215" algn="l"/>
              </a:tabLst>
            </a:pPr>
            <a:r>
              <a:rPr sz="140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Measure:</a:t>
            </a:r>
            <a:r>
              <a:rPr sz="1400" i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i="1" dirty="0">
                <a:solidFill>
                  <a:srgbClr val="FF0000"/>
                </a:solidFill>
                <a:latin typeface="Calibri"/>
                <a:cs typeface="Calibri"/>
              </a:rPr>
              <a:t>COGNOS</a:t>
            </a:r>
            <a:r>
              <a:rPr sz="1400" i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i="1" dirty="0">
                <a:solidFill>
                  <a:srgbClr val="FF0000"/>
                </a:solidFill>
                <a:latin typeface="Calibri"/>
                <a:cs typeface="Calibri"/>
              </a:rPr>
              <a:t>Report:</a:t>
            </a:r>
            <a:r>
              <a:rPr sz="1400" i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COGNOS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reports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produced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each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term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show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classes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their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classroom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assignments.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Faculty,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staff,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students all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same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classroom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assignment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information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that is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used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their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specific need.</a:t>
            </a:r>
            <a:endParaRPr sz="1400">
              <a:latin typeface="Calibri"/>
              <a:cs typeface="Calibri"/>
            </a:endParaRPr>
          </a:p>
          <a:p>
            <a:pPr marL="584835" lvl="3" indent="-53467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585470" algn="l"/>
              </a:tabLst>
            </a:pPr>
            <a:r>
              <a:rPr sz="140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Target:</a:t>
            </a:r>
            <a:r>
              <a:rPr sz="1400" i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Classroom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assignments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sufficiently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completed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October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1350" baseline="24691" dirty="0">
                <a:solidFill>
                  <a:srgbClr val="FFFFFF"/>
                </a:solidFill>
                <a:latin typeface="Calibri"/>
                <a:cs typeface="Calibri"/>
              </a:rPr>
              <a:t>st</a:t>
            </a:r>
            <a:r>
              <a:rPr sz="1350" spc="127" baseline="2469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Spring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classes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March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1350" baseline="24691" dirty="0">
                <a:solidFill>
                  <a:srgbClr val="FFFFFF"/>
                </a:solidFill>
                <a:latin typeface="Calibri"/>
                <a:cs typeface="Calibri"/>
              </a:rPr>
              <a:t>st</a:t>
            </a:r>
            <a:r>
              <a:rPr sz="1350" spc="120" baseline="2469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endParaRPr sz="14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Summer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Fall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classes.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0368" y="129285"/>
            <a:ext cx="83527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06900" algn="l"/>
                <a:tab pos="6432550" algn="l"/>
              </a:tabLst>
            </a:pPr>
            <a:r>
              <a:rPr sz="3000" spc="-30" dirty="0"/>
              <a:t>A</a:t>
            </a:r>
            <a:r>
              <a:rPr sz="3000" spc="-375" dirty="0"/>
              <a:t> </a:t>
            </a:r>
            <a:r>
              <a:rPr sz="3000" spc="-25" dirty="0"/>
              <a:t>c</a:t>
            </a:r>
            <a:r>
              <a:rPr sz="3000" spc="-380" dirty="0"/>
              <a:t> </a:t>
            </a:r>
            <a:r>
              <a:rPr sz="3000" spc="-25" dirty="0"/>
              <a:t>a</a:t>
            </a:r>
            <a:r>
              <a:rPr sz="3000" spc="-380" dirty="0"/>
              <a:t> </a:t>
            </a:r>
            <a:r>
              <a:rPr sz="3000" dirty="0"/>
              <a:t>d</a:t>
            </a:r>
            <a:r>
              <a:rPr sz="3000" spc="-385" dirty="0"/>
              <a:t> </a:t>
            </a:r>
            <a:r>
              <a:rPr sz="3000" spc="-25" dirty="0"/>
              <a:t>e</a:t>
            </a:r>
            <a:r>
              <a:rPr sz="3000" spc="-395" dirty="0"/>
              <a:t> </a:t>
            </a:r>
            <a:r>
              <a:rPr sz="3000" spc="-35" dirty="0"/>
              <a:t>m</a:t>
            </a:r>
            <a:r>
              <a:rPr sz="3000" spc="-380" dirty="0"/>
              <a:t> </a:t>
            </a:r>
            <a:r>
              <a:rPr sz="3000" dirty="0"/>
              <a:t>i</a:t>
            </a:r>
            <a:r>
              <a:rPr sz="3000" spc="-385" dirty="0"/>
              <a:t> </a:t>
            </a:r>
            <a:r>
              <a:rPr sz="3000" spc="-25" dirty="0"/>
              <a:t>c</a:t>
            </a:r>
            <a:r>
              <a:rPr sz="3000" spc="-390" dirty="0"/>
              <a:t> </a:t>
            </a:r>
            <a:r>
              <a:rPr sz="3000" dirty="0"/>
              <a:t>/</a:t>
            </a:r>
            <a:r>
              <a:rPr sz="3000" spc="-390" dirty="0"/>
              <a:t> </a:t>
            </a:r>
            <a:r>
              <a:rPr sz="3000" dirty="0"/>
              <a:t>S</a:t>
            </a:r>
            <a:r>
              <a:rPr sz="3000" spc="-375" dirty="0"/>
              <a:t> </a:t>
            </a:r>
            <a:r>
              <a:rPr sz="3000" dirty="0"/>
              <a:t>t</a:t>
            </a:r>
            <a:r>
              <a:rPr sz="3000" spc="-395" dirty="0"/>
              <a:t> </a:t>
            </a:r>
            <a:r>
              <a:rPr sz="3000" dirty="0"/>
              <a:t>u</a:t>
            </a:r>
            <a:r>
              <a:rPr sz="3000" spc="-375" dirty="0"/>
              <a:t> </a:t>
            </a:r>
            <a:r>
              <a:rPr sz="3000" dirty="0"/>
              <a:t>d</a:t>
            </a:r>
            <a:r>
              <a:rPr sz="3000" spc="-375" dirty="0"/>
              <a:t> </a:t>
            </a:r>
            <a:r>
              <a:rPr sz="3000" spc="-25" dirty="0"/>
              <a:t>e</a:t>
            </a:r>
            <a:r>
              <a:rPr sz="3000" spc="-395" dirty="0"/>
              <a:t> </a:t>
            </a:r>
            <a:r>
              <a:rPr sz="3000" dirty="0"/>
              <a:t>n</a:t>
            </a:r>
            <a:r>
              <a:rPr sz="3000" spc="-385" dirty="0"/>
              <a:t> </a:t>
            </a:r>
            <a:r>
              <a:rPr sz="3000" spc="-50" dirty="0"/>
              <a:t>t</a:t>
            </a:r>
            <a:r>
              <a:rPr sz="3000" dirty="0"/>
              <a:t>	S</a:t>
            </a:r>
            <a:r>
              <a:rPr sz="3000" spc="-380" dirty="0"/>
              <a:t> </a:t>
            </a:r>
            <a:r>
              <a:rPr sz="3000" dirty="0"/>
              <a:t>u</a:t>
            </a:r>
            <a:r>
              <a:rPr sz="3000" spc="-380" dirty="0"/>
              <a:t> </a:t>
            </a:r>
            <a:r>
              <a:rPr sz="3000" dirty="0"/>
              <a:t>p</a:t>
            </a:r>
            <a:r>
              <a:rPr sz="3000" spc="-380" dirty="0"/>
              <a:t> </a:t>
            </a:r>
            <a:r>
              <a:rPr sz="3000" dirty="0"/>
              <a:t>p</a:t>
            </a:r>
            <a:r>
              <a:rPr sz="3000" spc="-375" dirty="0"/>
              <a:t> </a:t>
            </a:r>
            <a:r>
              <a:rPr sz="3000" dirty="0"/>
              <a:t>o</a:t>
            </a:r>
            <a:r>
              <a:rPr sz="3000" spc="-380" dirty="0"/>
              <a:t> </a:t>
            </a:r>
            <a:r>
              <a:rPr sz="3000" spc="-20" dirty="0"/>
              <a:t>r</a:t>
            </a:r>
            <a:r>
              <a:rPr sz="3000" spc="-385" dirty="0"/>
              <a:t> </a:t>
            </a:r>
            <a:r>
              <a:rPr sz="3000" spc="-50" dirty="0"/>
              <a:t>t</a:t>
            </a:r>
            <a:r>
              <a:rPr sz="3000" dirty="0"/>
              <a:t>	E</a:t>
            </a:r>
            <a:r>
              <a:rPr sz="3000" spc="-390" dirty="0"/>
              <a:t> </a:t>
            </a:r>
            <a:r>
              <a:rPr sz="3000" spc="-25" dirty="0"/>
              <a:t>x</a:t>
            </a:r>
            <a:r>
              <a:rPr sz="3000" spc="-390" dirty="0"/>
              <a:t> </a:t>
            </a:r>
            <a:r>
              <a:rPr sz="3000" spc="-25" dirty="0"/>
              <a:t>a</a:t>
            </a:r>
            <a:r>
              <a:rPr sz="3000" spc="-390" dirty="0"/>
              <a:t> </a:t>
            </a:r>
            <a:r>
              <a:rPr sz="3000" spc="-35" dirty="0"/>
              <a:t>m</a:t>
            </a:r>
            <a:r>
              <a:rPr sz="3000" spc="-395" dirty="0"/>
              <a:t> </a:t>
            </a:r>
            <a:r>
              <a:rPr sz="3000" dirty="0"/>
              <a:t>p</a:t>
            </a:r>
            <a:r>
              <a:rPr sz="3000" spc="-375" dirty="0"/>
              <a:t> </a:t>
            </a:r>
            <a:r>
              <a:rPr sz="3000" dirty="0"/>
              <a:t>l</a:t>
            </a:r>
            <a:r>
              <a:rPr sz="3000" spc="-385" dirty="0"/>
              <a:t> </a:t>
            </a:r>
            <a:r>
              <a:rPr sz="3000" spc="-50" dirty="0"/>
              <a:t>e</a:t>
            </a:r>
            <a:endParaRPr sz="3000"/>
          </a:p>
        </p:txBody>
      </p:sp>
      <p:sp>
        <p:nvSpPr>
          <p:cNvPr id="4" name="object 4"/>
          <p:cNvSpPr/>
          <p:nvPr/>
        </p:nvSpPr>
        <p:spPr>
          <a:xfrm>
            <a:off x="0" y="1386839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192">
            <a:solidFill>
              <a:srgbClr val="E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1205" y="1086992"/>
            <a:ext cx="6357620" cy="279858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7165" algn="ctr">
              <a:lnSpc>
                <a:spcPct val="100000"/>
              </a:lnSpc>
              <a:spcBef>
                <a:spcPts val="95"/>
              </a:spcBef>
            </a:pPr>
            <a:r>
              <a:rPr sz="1600" b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Annual</a:t>
            </a:r>
            <a:r>
              <a:rPr sz="1600" b="1" u="sng" spc="-3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Weave</a:t>
            </a:r>
            <a:r>
              <a:rPr sz="1600" b="1" u="sng" spc="-5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Peer</a:t>
            </a:r>
            <a:r>
              <a:rPr sz="1600" b="1" u="sng" spc="-6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Review</a:t>
            </a:r>
            <a:r>
              <a:rPr sz="1600" b="1" u="sng" spc="-7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Retreat</a:t>
            </a:r>
            <a:endParaRPr sz="16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125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Held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annually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late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October/early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November</a:t>
            </a:r>
            <a:endParaRPr sz="1600" dirty="0">
              <a:latin typeface="Calibri"/>
              <a:cs typeface="Calibri"/>
            </a:endParaRPr>
          </a:p>
          <a:p>
            <a:pPr marL="299085" marR="288925" indent="-287020">
              <a:lnSpc>
                <a:spcPct val="120000"/>
              </a:lnSpc>
              <a:spcBef>
                <a:spcPts val="86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Faculty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16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review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all</a:t>
            </a:r>
            <a:r>
              <a:rPr sz="16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academic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program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plans</a:t>
            </a:r>
            <a:r>
              <a:rPr lang="en-US" sz="160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16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6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staff</a:t>
            </a:r>
            <a:r>
              <a:rPr sz="16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16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review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all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administrative</a:t>
            </a:r>
            <a:r>
              <a:rPr sz="16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chemeClr val="bg1"/>
                </a:solidFill>
                <a:latin typeface="Calibri"/>
                <a:cs typeface="Calibri"/>
              </a:rPr>
              <a:t>plans</a:t>
            </a:r>
            <a:r>
              <a:rPr lang="en-US" sz="1600" spc="-10" dirty="0">
                <a:solidFill>
                  <a:schemeClr val="bg1"/>
                </a:solidFill>
                <a:latin typeface="Calibri"/>
                <a:cs typeface="Calibri"/>
              </a:rPr>
              <a:t>, using </a:t>
            </a:r>
            <a:r>
              <a:rPr sz="1600" dirty="0">
                <a:solidFill>
                  <a:schemeClr val="bg1"/>
                </a:solidFill>
                <a:latin typeface="Calibri"/>
                <a:cs typeface="Calibri"/>
              </a:rPr>
              <a:t>rubrics</a:t>
            </a:r>
            <a:r>
              <a:rPr sz="1600" spc="-4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chemeClr val="bg1"/>
                </a:solidFill>
                <a:latin typeface="Calibri"/>
                <a:cs typeface="Calibri"/>
              </a:rPr>
              <a:t>developed</a:t>
            </a:r>
            <a:r>
              <a:rPr sz="1600" spc="-2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chemeClr val="bg1"/>
                </a:solidFill>
                <a:latin typeface="Calibri"/>
                <a:cs typeface="Calibri"/>
              </a:rPr>
              <a:t>by</a:t>
            </a:r>
            <a:r>
              <a:rPr sz="1600" spc="-4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chemeClr val="bg1"/>
                </a:solidFill>
                <a:latin typeface="Calibri"/>
                <a:cs typeface="Calibri"/>
              </a:rPr>
              <a:t>APC</a:t>
            </a:r>
            <a:endParaRPr sz="16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125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dirty="0">
                <a:solidFill>
                  <a:schemeClr val="bg1"/>
                </a:solidFill>
                <a:latin typeface="Calibri"/>
                <a:cs typeface="Calibri"/>
              </a:rPr>
              <a:t>Results</a:t>
            </a:r>
            <a:r>
              <a:rPr sz="1600" spc="-4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chemeClr val="bg1"/>
                </a:solidFill>
                <a:latin typeface="Calibri"/>
                <a:cs typeface="Calibri"/>
              </a:rPr>
              <a:t>will</a:t>
            </a:r>
            <a:r>
              <a:rPr sz="1600" spc="-6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chemeClr val="bg1"/>
                </a:solidFill>
                <a:latin typeface="Calibri"/>
                <a:cs typeface="Calibri"/>
              </a:rPr>
              <a:t>be</a:t>
            </a:r>
            <a:r>
              <a:rPr sz="1600" spc="-3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chemeClr val="bg1"/>
                </a:solidFill>
                <a:latin typeface="Calibri"/>
                <a:cs typeface="Calibri"/>
              </a:rPr>
              <a:t>compiled</a:t>
            </a:r>
            <a:r>
              <a:rPr sz="1600" spc="-4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chemeClr val="bg1"/>
                </a:solidFill>
                <a:latin typeface="Calibri"/>
                <a:cs typeface="Calibri"/>
              </a:rPr>
              <a:t>into</a:t>
            </a:r>
            <a:r>
              <a:rPr sz="1600" spc="-4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chemeClr val="bg1"/>
                </a:solidFill>
                <a:latin typeface="Calibri"/>
                <a:cs typeface="Calibri"/>
              </a:rPr>
              <a:t>an</a:t>
            </a:r>
            <a:r>
              <a:rPr sz="1600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chemeClr val="bg1"/>
                </a:solidFill>
                <a:latin typeface="Calibri"/>
                <a:cs typeface="Calibri"/>
              </a:rPr>
              <a:t>Executive</a:t>
            </a:r>
            <a:r>
              <a:rPr sz="1600" i="1" spc="-5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chemeClr val="bg1"/>
                </a:solidFill>
                <a:latin typeface="Calibri"/>
                <a:cs typeface="Calibri"/>
              </a:rPr>
              <a:t>Summary</a:t>
            </a:r>
            <a:r>
              <a:rPr sz="1600" i="1" spc="-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chemeClr val="bg1"/>
                </a:solidFill>
                <a:latin typeface="Calibri"/>
                <a:cs typeface="Calibri"/>
              </a:rPr>
              <a:t>and</a:t>
            </a:r>
            <a:r>
              <a:rPr sz="1600" spc="-5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chemeClr val="bg1"/>
                </a:solidFill>
                <a:latin typeface="Calibri"/>
                <a:cs typeface="Calibri"/>
              </a:rPr>
              <a:t>presented</a:t>
            </a:r>
            <a:r>
              <a:rPr sz="1600" spc="-1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endParaRPr sz="1600" dirty="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  <a:spcBef>
                <a:spcPts val="380"/>
              </a:spcBef>
            </a:pP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President’</a:t>
            </a:r>
            <a:r>
              <a:rPr lang="en-US" sz="1600" spc="-10" dirty="0">
                <a:solidFill>
                  <a:srgbClr val="FFFFFF"/>
                </a:solidFill>
                <a:latin typeface="Calibri"/>
                <a:cs typeface="Calibri"/>
              </a:rPr>
              <a:t>s Cabinet</a:t>
            </a:r>
            <a:endParaRPr sz="16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125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APC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work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collaboratively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faculty</a:t>
            </a:r>
            <a:r>
              <a:rPr sz="16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staff</a:t>
            </a:r>
            <a:r>
              <a:rPr sz="1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improve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plans</a:t>
            </a:r>
            <a:endParaRPr sz="1600" dirty="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  <a:spcBef>
                <a:spcPts val="385"/>
              </a:spcBef>
            </a:pP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receiving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less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than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lang="en-US" sz="1600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lang="en-US" sz="1600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points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1659" y="322580"/>
            <a:ext cx="1683385" cy="257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5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01769" y="322580"/>
            <a:ext cx="608330" cy="257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5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5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47477" y="322580"/>
            <a:ext cx="1144270" cy="257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5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v i</a:t>
            </a:r>
            <a:r>
              <a:rPr sz="15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500" b="1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8027" y="1002631"/>
            <a:ext cx="8132573" cy="2211503"/>
          </a:xfrm>
          <a:prstGeom prst="rect">
            <a:avLst/>
          </a:prstGeom>
        </p:spPr>
        <p:txBody>
          <a:bodyPr vert="horz" wrap="square" lIns="0" tIns="142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25"/>
              </a:spcBef>
            </a:pP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Additional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resources:</a:t>
            </a:r>
            <a:r>
              <a:rPr lang="en-US"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600" dirty="0">
                <a:hlinkClick r:id="rId2"/>
              </a:rPr>
              <a:t>Weave | Texas Tech University Health Sciences Center (ttuhsc.edu)</a:t>
            </a:r>
            <a:endParaRPr sz="16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102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i="1" dirty="0">
                <a:solidFill>
                  <a:srgbClr val="FFFFFF"/>
                </a:solidFill>
                <a:latin typeface="Calibri"/>
                <a:cs typeface="Calibri"/>
              </a:rPr>
              <a:t>Cheat</a:t>
            </a:r>
            <a:r>
              <a:rPr sz="1600" i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FFFFFF"/>
                </a:solidFill>
                <a:latin typeface="Calibri"/>
                <a:cs typeface="Calibri"/>
              </a:rPr>
              <a:t>Sheet</a:t>
            </a:r>
            <a:r>
              <a:rPr sz="1600" i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600" i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FFFFFF"/>
                </a:solidFill>
                <a:latin typeface="Calibri"/>
                <a:cs typeface="Calibri"/>
              </a:rPr>
              <a:t>TTUHSC</a:t>
            </a:r>
            <a:r>
              <a:rPr sz="1600" i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FFFFFF"/>
                </a:solidFill>
                <a:latin typeface="Calibri"/>
                <a:cs typeface="Calibri"/>
              </a:rPr>
              <a:t>Assessment</a:t>
            </a:r>
            <a:endParaRPr sz="16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i="1" dirty="0">
                <a:solidFill>
                  <a:srgbClr val="FFFFFF"/>
                </a:solidFill>
                <a:latin typeface="Calibri"/>
                <a:cs typeface="Calibri"/>
              </a:rPr>
              <a:t>Guidelines</a:t>
            </a:r>
            <a:r>
              <a:rPr sz="1600" i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600" i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FFFFFF"/>
                </a:solidFill>
                <a:latin typeface="Calibri"/>
                <a:cs typeface="Calibri"/>
              </a:rPr>
              <a:t>Documenting</a:t>
            </a:r>
            <a:r>
              <a:rPr sz="1600" i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FFFFFF"/>
                </a:solidFill>
                <a:latin typeface="Calibri"/>
                <a:cs typeface="Calibri"/>
              </a:rPr>
              <a:t>Institutional</a:t>
            </a:r>
            <a:r>
              <a:rPr sz="1600" i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FFFFFF"/>
                </a:solidFill>
                <a:latin typeface="Calibri"/>
                <a:cs typeface="Calibri"/>
              </a:rPr>
              <a:t>Effectiveness</a:t>
            </a:r>
            <a:endParaRPr sz="16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86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i="1" dirty="0">
                <a:solidFill>
                  <a:srgbClr val="FFFFFF"/>
                </a:solidFill>
                <a:latin typeface="Calibri"/>
                <a:cs typeface="Calibri"/>
              </a:rPr>
              <a:t>Weave</a:t>
            </a:r>
            <a:r>
              <a:rPr sz="1600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FFFFFF"/>
                </a:solidFill>
                <a:latin typeface="Calibri"/>
                <a:cs typeface="Calibri"/>
              </a:rPr>
              <a:t>Frequently</a:t>
            </a:r>
            <a:r>
              <a:rPr sz="1600" i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FFFFFF"/>
                </a:solidFill>
                <a:latin typeface="Calibri"/>
                <a:cs typeface="Calibri"/>
              </a:rPr>
              <a:t>Asked</a:t>
            </a:r>
            <a:r>
              <a:rPr sz="1600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FFFFFF"/>
                </a:solidFill>
                <a:latin typeface="Calibri"/>
                <a:cs typeface="Calibri"/>
              </a:rPr>
              <a:t>Question</a:t>
            </a:r>
            <a:r>
              <a:rPr lang="en-US" sz="1600" i="1" spc="-10" dirty="0">
                <a:solidFill>
                  <a:srgbClr val="FFFFFF"/>
                </a:solidFill>
                <a:latin typeface="Calibri"/>
                <a:cs typeface="Calibri"/>
              </a:rPr>
              <a:t>s (FAQ)</a:t>
            </a:r>
            <a:endParaRPr sz="16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i="1" dirty="0">
                <a:solidFill>
                  <a:srgbClr val="FFFFFF"/>
                </a:solidFill>
                <a:latin typeface="Calibri"/>
                <a:cs typeface="Calibri"/>
              </a:rPr>
              <a:t>Weave</a:t>
            </a:r>
            <a:r>
              <a:rPr sz="1600" i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FFFFFF"/>
                </a:solidFill>
                <a:latin typeface="Calibri"/>
                <a:cs typeface="Calibri"/>
              </a:rPr>
              <a:t>How</a:t>
            </a:r>
            <a:r>
              <a:rPr sz="1600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600" i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i="1" spc="-20" dirty="0">
                <a:solidFill>
                  <a:srgbClr val="FFFFFF"/>
                </a:solidFill>
                <a:latin typeface="Calibri"/>
                <a:cs typeface="Calibri"/>
              </a:rPr>
              <a:t>Guide</a:t>
            </a:r>
            <a:endParaRPr sz="16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86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i="1" dirty="0">
                <a:solidFill>
                  <a:srgbClr val="FFFFFF"/>
                </a:solidFill>
                <a:latin typeface="Calibri"/>
                <a:cs typeface="Calibri"/>
              </a:rPr>
              <a:t>Assessment</a:t>
            </a:r>
            <a:r>
              <a:rPr sz="1600" i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FFFFFF"/>
                </a:solidFill>
                <a:latin typeface="Calibri"/>
                <a:cs typeface="Calibri"/>
              </a:rPr>
              <a:t>Plan</a:t>
            </a:r>
            <a:r>
              <a:rPr sz="1600" i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FFFFFF"/>
                </a:solidFill>
                <a:latin typeface="Calibri"/>
                <a:cs typeface="Calibri"/>
              </a:rPr>
              <a:t>Reviews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1659" y="322580"/>
            <a:ext cx="1026160" cy="257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5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5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5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5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45981" y="322580"/>
            <a:ext cx="1474470" cy="257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5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5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5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5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5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1659" y="322580"/>
            <a:ext cx="1090295" cy="257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5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5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5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5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15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74620" y="632459"/>
            <a:ext cx="3357372" cy="1810512"/>
          </a:xfrm>
          <a:prstGeom prst="rect">
            <a:avLst/>
          </a:prstGeom>
        </p:spPr>
      </p:pic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289795"/>
              </p:ext>
            </p:extLst>
          </p:nvPr>
        </p:nvGraphicFramePr>
        <p:xfrm>
          <a:off x="716280" y="2438400"/>
          <a:ext cx="7056120" cy="1495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43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3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6390">
                <a:tc>
                  <a:txBody>
                    <a:bodyPr/>
                    <a:lstStyle/>
                    <a:p>
                      <a:pPr marL="302895">
                        <a:lnSpc>
                          <a:spcPts val="2155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Kara</a:t>
                      </a:r>
                      <a:r>
                        <a:rPr sz="1800" spc="-2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Page, </a:t>
                      </a:r>
                      <a:r>
                        <a:rPr sz="1800" spc="-1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M.P.A.</a:t>
                      </a:r>
                      <a:endParaRPr sz="1800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4000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69265">
                        <a:lnSpc>
                          <a:spcPts val="2155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Katie</a:t>
                      </a:r>
                      <a:r>
                        <a:rPr sz="1800" spc="-45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Randolph,</a:t>
                      </a:r>
                      <a:r>
                        <a:rPr sz="1800" spc="-2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800" spc="-2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Ph.D.</a:t>
                      </a:r>
                      <a:endParaRPr sz="1800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4000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960">
                <a:tc>
                  <a:txBody>
                    <a:bodyPr/>
                    <a:lstStyle/>
                    <a:p>
                      <a:pPr marL="302895">
                        <a:lnSpc>
                          <a:spcPts val="2060"/>
                        </a:lnSpc>
                      </a:pPr>
                      <a:r>
                        <a:rPr sz="180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Senior</a:t>
                      </a:r>
                      <a:r>
                        <a:rPr sz="1800" spc="-25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Director</a:t>
                      </a:r>
                      <a:r>
                        <a:rPr lang="en-US" sz="1800" spc="-15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, </a:t>
                      </a:r>
                    </a:p>
                    <a:p>
                      <a:pPr marL="302895">
                        <a:lnSpc>
                          <a:spcPts val="2060"/>
                        </a:lnSpc>
                      </a:pPr>
                      <a:r>
                        <a:rPr lang="en-US" sz="1800" spc="-15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Accreditation &amp; Assessment</a:t>
                      </a:r>
                      <a:endParaRPr sz="1800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69265">
                        <a:lnSpc>
                          <a:spcPts val="2060"/>
                        </a:lnSpc>
                      </a:pPr>
                      <a:r>
                        <a:rPr sz="180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Assistant</a:t>
                      </a:r>
                      <a:r>
                        <a:rPr sz="1800" spc="-25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Provost,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</a:t>
                      </a:r>
                    </a:p>
                    <a:p>
                      <a:pPr marL="469265">
                        <a:lnSpc>
                          <a:spcPts val="2060"/>
                        </a:lnSpc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Accreditation </a:t>
                      </a:r>
                      <a:r>
                        <a:rPr lang="en-US" sz="180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&amp;</a:t>
                      </a:r>
                      <a:r>
                        <a:rPr lang="en-US" sz="1800" spc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800" spc="-1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Assessment</a:t>
                      </a:r>
                      <a:endParaRPr sz="1800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685">
                <a:tc>
                  <a:txBody>
                    <a:bodyPr/>
                    <a:lstStyle/>
                    <a:p>
                      <a:pPr marL="302895">
                        <a:lnSpc>
                          <a:spcPts val="2060"/>
                        </a:lnSpc>
                      </a:pPr>
                      <a:r>
                        <a:rPr lang="en-US" sz="1800" u="none" spc="-1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k</a:t>
                      </a:r>
                      <a:r>
                        <a:rPr sz="1800" u="none" spc="-1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ara.page@ttuhsc.edu</a:t>
                      </a:r>
                      <a:endParaRPr sz="1800" u="none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69265">
                        <a:lnSpc>
                          <a:spcPts val="2060"/>
                        </a:lnSpc>
                      </a:pPr>
                      <a:r>
                        <a:rPr sz="1800" u="none" spc="-10" dirty="0">
                          <a:solidFill>
                            <a:schemeClr val="bg1"/>
                          </a:solidFill>
                          <a:uFill>
                            <a:solidFill>
                              <a:srgbClr val="EF0000"/>
                            </a:solidFill>
                          </a:uFill>
                          <a:latin typeface="+mn-lt"/>
                          <a:cs typeface="Arial"/>
                        </a:rPr>
                        <a:t>katie.randolph@ttuhsc.edu</a:t>
                      </a:r>
                      <a:endParaRPr sz="1800" u="none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390">
                <a:tc>
                  <a:txBody>
                    <a:bodyPr/>
                    <a:lstStyle/>
                    <a:p>
                      <a:pPr marL="302895">
                        <a:lnSpc>
                          <a:spcPts val="2065"/>
                        </a:lnSpc>
                      </a:pPr>
                      <a:r>
                        <a:rPr sz="1800" spc="-1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806.743.1902</a:t>
                      </a:r>
                      <a:endParaRPr sz="180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265">
                        <a:lnSpc>
                          <a:spcPts val="2065"/>
                        </a:lnSpc>
                      </a:pPr>
                      <a:r>
                        <a:rPr sz="1800" spc="-1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806.743.2312</a:t>
                      </a:r>
                      <a:endParaRPr sz="1800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4571" y="971778"/>
            <a:ext cx="5551170" cy="3495040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1400" b="1" u="sng" spc="-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7.3</a:t>
            </a:r>
            <a:endParaRPr sz="1400">
              <a:latin typeface="Calibri"/>
              <a:cs typeface="Calibri"/>
            </a:endParaRPr>
          </a:p>
          <a:p>
            <a:pPr marL="12700" marR="95250">
              <a:lnSpc>
                <a:spcPct val="100000"/>
              </a:lnSpc>
              <a:spcBef>
                <a:spcPts val="890"/>
              </a:spcBef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institution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identifies expected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outcomes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its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administrative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support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services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demonstrates the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extent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which</a:t>
            </a:r>
            <a:r>
              <a:rPr sz="1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outcomes</a:t>
            </a:r>
            <a:r>
              <a:rPr sz="1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achieved.</a:t>
            </a:r>
            <a:endParaRPr sz="1400">
              <a:latin typeface="Calibri"/>
              <a:cs typeface="Calibri"/>
            </a:endParaRPr>
          </a:p>
          <a:p>
            <a:pPr marL="52069">
              <a:lnSpc>
                <a:spcPct val="100000"/>
              </a:lnSpc>
              <a:spcBef>
                <a:spcPts val="960"/>
              </a:spcBef>
            </a:pPr>
            <a:r>
              <a:rPr sz="1400" b="1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8.2.a</a:t>
            </a:r>
            <a:endParaRPr sz="1400">
              <a:latin typeface="Calibri"/>
              <a:cs typeface="Calibri"/>
            </a:endParaRPr>
          </a:p>
          <a:p>
            <a:pPr marL="12700" marR="59055" indent="39370">
              <a:lnSpc>
                <a:spcPct val="100000"/>
              </a:lnSpc>
              <a:spcBef>
                <a:spcPts val="890"/>
              </a:spcBef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institution identifies expected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outcomes,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assesses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extent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which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sz="1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achieves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these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outcomes,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provides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evidence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seeking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improvement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based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analysis of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results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regard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to student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learning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outcomes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each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its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educational</a:t>
            </a:r>
            <a:r>
              <a:rPr sz="1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programs.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400" b="1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8.2.c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890"/>
              </a:spcBef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institution identifies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expected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outcomes,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assesses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extent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which</a:t>
            </a:r>
            <a:r>
              <a:rPr sz="1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it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achieves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these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outcomes,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provides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evidence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seeking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improvement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based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analysis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the results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academic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and student services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that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support</a:t>
            </a:r>
            <a:r>
              <a:rPr sz="1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student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success.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1659" y="322580"/>
            <a:ext cx="1336675" cy="257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dirty="0"/>
              <a:t>S</a:t>
            </a:r>
            <a:r>
              <a:rPr sz="1500" spc="50" dirty="0"/>
              <a:t> </a:t>
            </a:r>
            <a:r>
              <a:rPr sz="1500" dirty="0"/>
              <a:t>A C</a:t>
            </a:r>
            <a:r>
              <a:rPr sz="1500" spc="50" dirty="0"/>
              <a:t> </a:t>
            </a:r>
            <a:r>
              <a:rPr sz="1500" dirty="0"/>
              <a:t>S</a:t>
            </a:r>
            <a:r>
              <a:rPr sz="1500" spc="50" dirty="0"/>
              <a:t> </a:t>
            </a:r>
            <a:r>
              <a:rPr sz="1500" dirty="0"/>
              <a:t>C</a:t>
            </a:r>
            <a:r>
              <a:rPr sz="1500" spc="50" dirty="0"/>
              <a:t> </a:t>
            </a:r>
            <a:r>
              <a:rPr sz="1500" dirty="0"/>
              <a:t>O</a:t>
            </a:r>
            <a:r>
              <a:rPr sz="1500" spc="50" dirty="0"/>
              <a:t> </a:t>
            </a:r>
            <a:r>
              <a:rPr sz="1500" spc="-50" dirty="0"/>
              <a:t>C</a:t>
            </a:r>
            <a:endParaRPr sz="1500"/>
          </a:p>
        </p:txBody>
      </p:sp>
      <p:sp>
        <p:nvSpPr>
          <p:cNvPr id="4" name="object 4"/>
          <p:cNvSpPr txBox="1"/>
          <p:nvPr/>
        </p:nvSpPr>
        <p:spPr>
          <a:xfrm>
            <a:off x="2058800" y="322580"/>
            <a:ext cx="1264285" cy="257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5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5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5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5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5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1659" y="322580"/>
            <a:ext cx="3227705" cy="257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330960" algn="l"/>
                <a:tab pos="1901189" algn="l"/>
              </a:tabLst>
            </a:pP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5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5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5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5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5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5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5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	t</a:t>
            </a:r>
            <a:r>
              <a:rPr sz="15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5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	L</a:t>
            </a:r>
            <a:r>
              <a:rPr sz="15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5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5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5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5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39989" y="1031557"/>
            <a:ext cx="5653405" cy="3959860"/>
            <a:chOff x="1439989" y="1031557"/>
            <a:chExt cx="5653405" cy="3959860"/>
          </a:xfrm>
        </p:grpSpPr>
        <p:sp>
          <p:nvSpPr>
            <p:cNvPr id="4" name="object 4"/>
            <p:cNvSpPr/>
            <p:nvPr/>
          </p:nvSpPr>
          <p:spPr>
            <a:xfrm>
              <a:off x="3363468" y="1036319"/>
              <a:ext cx="1750060" cy="1454150"/>
            </a:xfrm>
            <a:custGeom>
              <a:avLst/>
              <a:gdLst/>
              <a:ahLst/>
              <a:cxnLst/>
              <a:rect l="l" t="t" r="r" b="b"/>
              <a:pathLst>
                <a:path w="1750060" h="1454150">
                  <a:moveTo>
                    <a:pt x="1386078" y="0"/>
                  </a:moveTo>
                  <a:lnTo>
                    <a:pt x="363474" y="0"/>
                  </a:lnTo>
                  <a:lnTo>
                    <a:pt x="0" y="726947"/>
                  </a:lnTo>
                  <a:lnTo>
                    <a:pt x="363474" y="1453895"/>
                  </a:lnTo>
                  <a:lnTo>
                    <a:pt x="1386078" y="1453895"/>
                  </a:lnTo>
                  <a:lnTo>
                    <a:pt x="1749552" y="726947"/>
                  </a:lnTo>
                  <a:lnTo>
                    <a:pt x="1386078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363468" y="1036319"/>
              <a:ext cx="1750060" cy="1454150"/>
            </a:xfrm>
            <a:custGeom>
              <a:avLst/>
              <a:gdLst/>
              <a:ahLst/>
              <a:cxnLst/>
              <a:rect l="l" t="t" r="r" b="b"/>
              <a:pathLst>
                <a:path w="1750060" h="1454150">
                  <a:moveTo>
                    <a:pt x="0" y="726947"/>
                  </a:moveTo>
                  <a:lnTo>
                    <a:pt x="363474" y="0"/>
                  </a:lnTo>
                  <a:lnTo>
                    <a:pt x="1386078" y="0"/>
                  </a:lnTo>
                  <a:lnTo>
                    <a:pt x="1749552" y="726947"/>
                  </a:lnTo>
                  <a:lnTo>
                    <a:pt x="1386078" y="1453895"/>
                  </a:lnTo>
                  <a:lnTo>
                    <a:pt x="363474" y="1453895"/>
                  </a:lnTo>
                  <a:lnTo>
                    <a:pt x="0" y="726947"/>
                  </a:lnTo>
                  <a:close/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338572" y="2321052"/>
              <a:ext cx="1750060" cy="1452880"/>
            </a:xfrm>
            <a:custGeom>
              <a:avLst/>
              <a:gdLst/>
              <a:ahLst/>
              <a:cxnLst/>
              <a:rect l="l" t="t" r="r" b="b"/>
              <a:pathLst>
                <a:path w="1750059" h="1452879">
                  <a:moveTo>
                    <a:pt x="1386458" y="0"/>
                  </a:moveTo>
                  <a:lnTo>
                    <a:pt x="363092" y="0"/>
                  </a:lnTo>
                  <a:lnTo>
                    <a:pt x="0" y="726186"/>
                  </a:lnTo>
                  <a:lnTo>
                    <a:pt x="363092" y="1452372"/>
                  </a:lnTo>
                  <a:lnTo>
                    <a:pt x="1386458" y="1452372"/>
                  </a:lnTo>
                  <a:lnTo>
                    <a:pt x="1749552" y="726186"/>
                  </a:lnTo>
                  <a:lnTo>
                    <a:pt x="1386458" y="0"/>
                  </a:lnTo>
                  <a:close/>
                </a:path>
              </a:pathLst>
            </a:custGeom>
            <a:solidFill>
              <a:srgbClr val="C7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338572" y="2321052"/>
              <a:ext cx="1750060" cy="1452880"/>
            </a:xfrm>
            <a:custGeom>
              <a:avLst/>
              <a:gdLst/>
              <a:ahLst/>
              <a:cxnLst/>
              <a:rect l="l" t="t" r="r" b="b"/>
              <a:pathLst>
                <a:path w="1750059" h="1452879">
                  <a:moveTo>
                    <a:pt x="0" y="726186"/>
                  </a:moveTo>
                  <a:lnTo>
                    <a:pt x="363092" y="0"/>
                  </a:lnTo>
                  <a:lnTo>
                    <a:pt x="1386458" y="0"/>
                  </a:lnTo>
                  <a:lnTo>
                    <a:pt x="1749552" y="726186"/>
                  </a:lnTo>
                  <a:lnTo>
                    <a:pt x="1386458" y="1452372"/>
                  </a:lnTo>
                  <a:lnTo>
                    <a:pt x="363092" y="1452372"/>
                  </a:lnTo>
                  <a:lnTo>
                    <a:pt x="0" y="726186"/>
                  </a:lnTo>
                  <a:close/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363468" y="3534155"/>
              <a:ext cx="1750060" cy="1452880"/>
            </a:xfrm>
            <a:custGeom>
              <a:avLst/>
              <a:gdLst/>
              <a:ahLst/>
              <a:cxnLst/>
              <a:rect l="l" t="t" r="r" b="b"/>
              <a:pathLst>
                <a:path w="1750060" h="1452879">
                  <a:moveTo>
                    <a:pt x="1386459" y="0"/>
                  </a:moveTo>
                  <a:lnTo>
                    <a:pt x="363093" y="0"/>
                  </a:lnTo>
                  <a:lnTo>
                    <a:pt x="0" y="726186"/>
                  </a:lnTo>
                  <a:lnTo>
                    <a:pt x="363093" y="1452372"/>
                  </a:lnTo>
                  <a:lnTo>
                    <a:pt x="1386459" y="1452372"/>
                  </a:lnTo>
                  <a:lnTo>
                    <a:pt x="1749552" y="726186"/>
                  </a:lnTo>
                  <a:lnTo>
                    <a:pt x="1386459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363468" y="3534155"/>
              <a:ext cx="1750060" cy="1452880"/>
            </a:xfrm>
            <a:custGeom>
              <a:avLst/>
              <a:gdLst/>
              <a:ahLst/>
              <a:cxnLst/>
              <a:rect l="l" t="t" r="r" b="b"/>
              <a:pathLst>
                <a:path w="1750060" h="1452879">
                  <a:moveTo>
                    <a:pt x="0" y="726186"/>
                  </a:moveTo>
                  <a:lnTo>
                    <a:pt x="363093" y="0"/>
                  </a:lnTo>
                  <a:lnTo>
                    <a:pt x="1386459" y="0"/>
                  </a:lnTo>
                  <a:lnTo>
                    <a:pt x="1749552" y="726186"/>
                  </a:lnTo>
                  <a:lnTo>
                    <a:pt x="1386459" y="1452372"/>
                  </a:lnTo>
                  <a:lnTo>
                    <a:pt x="363093" y="1452372"/>
                  </a:lnTo>
                  <a:lnTo>
                    <a:pt x="0" y="726186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444752" y="2237231"/>
              <a:ext cx="1750060" cy="1452880"/>
            </a:xfrm>
            <a:custGeom>
              <a:avLst/>
              <a:gdLst/>
              <a:ahLst/>
              <a:cxnLst/>
              <a:rect l="l" t="t" r="r" b="b"/>
              <a:pathLst>
                <a:path w="1750060" h="1452879">
                  <a:moveTo>
                    <a:pt x="1386459" y="0"/>
                  </a:moveTo>
                  <a:lnTo>
                    <a:pt x="363092" y="0"/>
                  </a:lnTo>
                  <a:lnTo>
                    <a:pt x="0" y="726186"/>
                  </a:lnTo>
                  <a:lnTo>
                    <a:pt x="363092" y="1452372"/>
                  </a:lnTo>
                  <a:lnTo>
                    <a:pt x="1386459" y="1452372"/>
                  </a:lnTo>
                  <a:lnTo>
                    <a:pt x="1749552" y="726186"/>
                  </a:lnTo>
                  <a:lnTo>
                    <a:pt x="1386459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444752" y="2237231"/>
              <a:ext cx="1750060" cy="1452880"/>
            </a:xfrm>
            <a:custGeom>
              <a:avLst/>
              <a:gdLst/>
              <a:ahLst/>
              <a:cxnLst/>
              <a:rect l="l" t="t" r="r" b="b"/>
              <a:pathLst>
                <a:path w="1750060" h="1452879">
                  <a:moveTo>
                    <a:pt x="0" y="726186"/>
                  </a:moveTo>
                  <a:lnTo>
                    <a:pt x="363092" y="0"/>
                  </a:lnTo>
                  <a:lnTo>
                    <a:pt x="1386459" y="0"/>
                  </a:lnTo>
                  <a:lnTo>
                    <a:pt x="1749552" y="726186"/>
                  </a:lnTo>
                  <a:lnTo>
                    <a:pt x="1386459" y="1452372"/>
                  </a:lnTo>
                  <a:lnTo>
                    <a:pt x="363092" y="1452372"/>
                  </a:lnTo>
                  <a:lnTo>
                    <a:pt x="0" y="726186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743959" y="1525600"/>
            <a:ext cx="99186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20" dirty="0">
                <a:solidFill>
                  <a:srgbClr val="FFFFFF"/>
                </a:solidFill>
                <a:latin typeface="Arial"/>
                <a:cs typeface="Arial"/>
              </a:rPr>
              <a:t>PLAN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34836" y="2810332"/>
            <a:ext cx="5575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25" dirty="0">
                <a:solidFill>
                  <a:srgbClr val="FFFFFF"/>
                </a:solidFill>
                <a:latin typeface="Arial"/>
                <a:cs typeface="Arial"/>
              </a:rPr>
              <a:t>DO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85413" y="4086250"/>
            <a:ext cx="11061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CHECK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57857" y="2758516"/>
            <a:ext cx="12433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ADJUST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572767" y="1245108"/>
            <a:ext cx="3900170" cy="3493135"/>
            <a:chOff x="1572767" y="1245108"/>
            <a:chExt cx="3900170" cy="3493135"/>
          </a:xfrm>
        </p:grpSpPr>
        <p:sp>
          <p:nvSpPr>
            <p:cNvPr id="17" name="object 17"/>
            <p:cNvSpPr/>
            <p:nvPr/>
          </p:nvSpPr>
          <p:spPr>
            <a:xfrm>
              <a:off x="3052699" y="2099436"/>
              <a:ext cx="2420620" cy="1724025"/>
            </a:xfrm>
            <a:custGeom>
              <a:avLst/>
              <a:gdLst/>
              <a:ahLst/>
              <a:cxnLst/>
              <a:rect l="l" t="t" r="r" b="b"/>
              <a:pathLst>
                <a:path w="2420620" h="1724025">
                  <a:moveTo>
                    <a:pt x="474726" y="63881"/>
                  </a:moveTo>
                  <a:lnTo>
                    <a:pt x="378587" y="78232"/>
                  </a:lnTo>
                  <a:lnTo>
                    <a:pt x="395185" y="101904"/>
                  </a:lnTo>
                  <a:lnTo>
                    <a:pt x="0" y="379095"/>
                  </a:lnTo>
                  <a:lnTo>
                    <a:pt x="16510" y="402844"/>
                  </a:lnTo>
                  <a:lnTo>
                    <a:pt x="411848" y="125641"/>
                  </a:lnTo>
                  <a:lnTo>
                    <a:pt x="428498" y="149352"/>
                  </a:lnTo>
                  <a:lnTo>
                    <a:pt x="458647" y="93599"/>
                  </a:lnTo>
                  <a:lnTo>
                    <a:pt x="474726" y="63881"/>
                  </a:lnTo>
                  <a:close/>
                </a:path>
                <a:path w="2420620" h="1724025">
                  <a:moveTo>
                    <a:pt x="482727" y="1663065"/>
                  </a:moveTo>
                  <a:lnTo>
                    <a:pt x="103149" y="1378521"/>
                  </a:lnTo>
                  <a:lnTo>
                    <a:pt x="109664" y="1369822"/>
                  </a:lnTo>
                  <a:lnTo>
                    <a:pt x="120523" y="1355344"/>
                  </a:lnTo>
                  <a:lnTo>
                    <a:pt x="25019" y="1337945"/>
                  </a:lnTo>
                  <a:lnTo>
                    <a:pt x="68453" y="1424813"/>
                  </a:lnTo>
                  <a:lnTo>
                    <a:pt x="85852" y="1401610"/>
                  </a:lnTo>
                  <a:lnTo>
                    <a:pt x="465455" y="1686179"/>
                  </a:lnTo>
                  <a:lnTo>
                    <a:pt x="482727" y="1663065"/>
                  </a:lnTo>
                  <a:close/>
                </a:path>
                <a:path w="2420620" h="1724025">
                  <a:moveTo>
                    <a:pt x="2399538" y="1402473"/>
                  </a:moveTo>
                  <a:lnTo>
                    <a:pt x="2381250" y="1380109"/>
                  </a:lnTo>
                  <a:lnTo>
                    <a:pt x="2040089" y="1657832"/>
                  </a:lnTo>
                  <a:lnTo>
                    <a:pt x="2021840" y="1635379"/>
                  </a:lnTo>
                  <a:lnTo>
                    <a:pt x="1981835" y="1723898"/>
                  </a:lnTo>
                  <a:lnTo>
                    <a:pt x="2076577" y="1702689"/>
                  </a:lnTo>
                  <a:lnTo>
                    <a:pt x="2065832" y="1689481"/>
                  </a:lnTo>
                  <a:lnTo>
                    <a:pt x="2058365" y="1680311"/>
                  </a:lnTo>
                  <a:lnTo>
                    <a:pt x="2399538" y="1402473"/>
                  </a:lnTo>
                  <a:close/>
                </a:path>
                <a:path w="2420620" h="1724025">
                  <a:moveTo>
                    <a:pt x="2420112" y="317881"/>
                  </a:moveTo>
                  <a:lnTo>
                    <a:pt x="2404059" y="290322"/>
                  </a:lnTo>
                  <a:lnTo>
                    <a:pt x="2371217" y="233934"/>
                  </a:lnTo>
                  <a:lnTo>
                    <a:pt x="2355329" y="258165"/>
                  </a:lnTo>
                  <a:lnTo>
                    <a:pt x="1960753" y="0"/>
                  </a:lnTo>
                  <a:lnTo>
                    <a:pt x="1945005" y="24130"/>
                  </a:lnTo>
                  <a:lnTo>
                    <a:pt x="2339429" y="282409"/>
                  </a:lnTo>
                  <a:lnTo>
                    <a:pt x="2323592" y="306578"/>
                  </a:lnTo>
                  <a:lnTo>
                    <a:pt x="2420112" y="31788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578863" y="1251204"/>
              <a:ext cx="3785235" cy="3481070"/>
            </a:xfrm>
            <a:custGeom>
              <a:avLst/>
              <a:gdLst/>
              <a:ahLst/>
              <a:cxnLst/>
              <a:rect l="l" t="t" r="r" b="b"/>
              <a:pathLst>
                <a:path w="3785235" h="3481070">
                  <a:moveTo>
                    <a:pt x="3937" y="731520"/>
                  </a:moveTo>
                  <a:lnTo>
                    <a:pt x="0" y="1241298"/>
                  </a:lnTo>
                </a:path>
                <a:path w="3785235" h="3481070">
                  <a:moveTo>
                    <a:pt x="3401568" y="0"/>
                  </a:moveTo>
                  <a:lnTo>
                    <a:pt x="3784854" y="0"/>
                  </a:lnTo>
                </a:path>
                <a:path w="3785235" h="3481070">
                  <a:moveTo>
                    <a:pt x="1714500" y="3480816"/>
                  </a:moveTo>
                  <a:lnTo>
                    <a:pt x="1947672" y="3480816"/>
                  </a:lnTo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871727" y="1347216"/>
            <a:ext cx="1386840" cy="550545"/>
          </a:xfrm>
          <a:prstGeom prst="rect">
            <a:avLst/>
          </a:prstGeom>
          <a:ln w="9144">
            <a:solidFill>
              <a:srgbClr val="FFFFFF"/>
            </a:solidFill>
          </a:ln>
        </p:spPr>
        <p:txBody>
          <a:bodyPr vert="horz" wrap="square" lIns="0" tIns="71755" rIns="0" bIns="0" rtlCol="0">
            <a:spAutoFit/>
          </a:bodyPr>
          <a:lstStyle/>
          <a:p>
            <a:pPr marL="91440" marR="142240">
              <a:lnSpc>
                <a:spcPct val="100000"/>
              </a:lnSpc>
              <a:spcBef>
                <a:spcPts val="565"/>
              </a:spcBef>
            </a:pP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Use</a:t>
            </a:r>
            <a:r>
              <a:rPr sz="1400" i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results</a:t>
            </a:r>
            <a:r>
              <a:rPr sz="1400" i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spc="-25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1400" i="1" spc="-10" dirty="0">
                <a:solidFill>
                  <a:srgbClr val="FFFFFF"/>
                </a:solidFill>
                <a:latin typeface="Arial"/>
                <a:cs typeface="Arial"/>
              </a:rPr>
              <a:t>improvement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481828" y="1036319"/>
            <a:ext cx="2504440" cy="939165"/>
          </a:xfrm>
          <a:prstGeom prst="rect">
            <a:avLst/>
          </a:prstGeom>
          <a:ln w="9144">
            <a:solidFill>
              <a:srgbClr val="FFFFFF"/>
            </a:solidFill>
          </a:ln>
        </p:spPr>
        <p:txBody>
          <a:bodyPr vert="horz" wrap="square" lIns="0" tIns="49530" rIns="0" bIns="0" rtlCol="0">
            <a:spAutoFit/>
          </a:bodyPr>
          <a:lstStyle/>
          <a:p>
            <a:pPr marL="81915">
              <a:lnSpc>
                <a:spcPct val="100000"/>
              </a:lnSpc>
              <a:spcBef>
                <a:spcPts val="390"/>
              </a:spcBef>
            </a:pP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Identify</a:t>
            </a:r>
            <a:r>
              <a:rPr sz="1400" i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expected</a:t>
            </a:r>
            <a:r>
              <a:rPr sz="1400" i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spc="-10" dirty="0">
                <a:solidFill>
                  <a:srgbClr val="FFFFFF"/>
                </a:solidFill>
                <a:latin typeface="Arial"/>
                <a:cs typeface="Arial"/>
              </a:rPr>
              <a:t>outcomes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Arial"/>
              <a:cs typeface="Arial"/>
            </a:endParaRPr>
          </a:p>
          <a:p>
            <a:pPr marL="81915" marR="246379">
              <a:lnSpc>
                <a:spcPct val="100000"/>
              </a:lnSpc>
            </a:pP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Identify</a:t>
            </a:r>
            <a:r>
              <a:rPr sz="1400" i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spc="-10" dirty="0">
                <a:solidFill>
                  <a:srgbClr val="FFFFFF"/>
                </a:solidFill>
                <a:latin typeface="Arial"/>
                <a:cs typeface="Arial"/>
              </a:rPr>
              <a:t>appropriate</a:t>
            </a:r>
            <a:r>
              <a:rPr sz="1400" i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ways</a:t>
            </a:r>
            <a:r>
              <a:rPr sz="1400" i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spc="-2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measure</a:t>
            </a:r>
            <a:r>
              <a:rPr sz="1400" i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these</a:t>
            </a:r>
            <a:r>
              <a:rPr sz="1400" i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spc="-10" dirty="0">
                <a:solidFill>
                  <a:srgbClr val="FFFFFF"/>
                </a:solidFill>
                <a:latin typeface="Arial"/>
                <a:cs typeface="Arial"/>
              </a:rPr>
              <a:t>outcomes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54380" y="3832859"/>
            <a:ext cx="2430780" cy="1161415"/>
          </a:xfrm>
          <a:prstGeom prst="rect">
            <a:avLst/>
          </a:prstGeom>
          <a:ln w="9144">
            <a:solidFill>
              <a:srgbClr val="FFFFFF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77470" marR="520700">
              <a:lnSpc>
                <a:spcPct val="100000"/>
              </a:lnSpc>
              <a:spcBef>
                <a:spcPts val="254"/>
              </a:spcBef>
            </a:pP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Assess</a:t>
            </a:r>
            <a:r>
              <a:rPr sz="1400" i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achievement</a:t>
            </a:r>
            <a:r>
              <a:rPr sz="1400" i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spc="-2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1400" i="1" spc="-10" dirty="0">
                <a:solidFill>
                  <a:srgbClr val="FFFFFF"/>
                </a:solidFill>
                <a:latin typeface="Arial"/>
                <a:cs typeface="Arial"/>
              </a:rPr>
              <a:t>outcomes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Arial"/>
              <a:cs typeface="Arial"/>
            </a:endParaRPr>
          </a:p>
          <a:p>
            <a:pPr marL="77470" marR="192405">
              <a:lnSpc>
                <a:spcPct val="100000"/>
              </a:lnSpc>
            </a:pP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Analysis</a:t>
            </a:r>
            <a:r>
              <a:rPr sz="1400" i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400" i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what</a:t>
            </a:r>
            <a:r>
              <a:rPr sz="1400" i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400" i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spc="-10" dirty="0">
                <a:solidFill>
                  <a:srgbClr val="FFFFFF"/>
                </a:solidFill>
                <a:latin typeface="Arial"/>
                <a:cs typeface="Arial"/>
              </a:rPr>
              <a:t>results </a:t>
            </a:r>
            <a:r>
              <a:rPr sz="1400" i="1" spc="-20" dirty="0">
                <a:solidFill>
                  <a:srgbClr val="FFFFFF"/>
                </a:solidFill>
                <a:latin typeface="Arial"/>
                <a:cs typeface="Arial"/>
              </a:rPr>
              <a:t>mean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4337" y="1669542"/>
            <a:ext cx="4718050" cy="2317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Weave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plans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completed</a:t>
            </a:r>
            <a:r>
              <a:rPr sz="1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on an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annual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basis</a:t>
            </a:r>
            <a:endParaRPr sz="1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14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reporting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cycle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September</a:t>
            </a:r>
            <a:r>
              <a:rPr sz="1800" b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–</a:t>
            </a:r>
            <a:r>
              <a:rPr sz="1800"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August</a:t>
            </a:r>
            <a:r>
              <a:rPr sz="18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25" dirty="0">
                <a:solidFill>
                  <a:srgbClr val="FF0000"/>
                </a:solidFill>
                <a:latin typeface="Calibri"/>
                <a:cs typeface="Calibri"/>
              </a:rPr>
              <a:t>31</a:t>
            </a:r>
            <a:endParaRPr sz="1800">
              <a:latin typeface="Calibri"/>
              <a:cs typeface="Calibri"/>
            </a:endParaRPr>
          </a:p>
          <a:p>
            <a:pPr marL="299085" marR="447675" indent="-287020">
              <a:lnSpc>
                <a:spcPct val="120000"/>
              </a:lnSpc>
              <a:spcBef>
                <a:spcPts val="97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Planning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Phase of each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plan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should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completed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February</a:t>
            </a:r>
            <a:r>
              <a:rPr sz="1800" b="1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0" dirty="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140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deadline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plan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completion</a:t>
            </a:r>
            <a:r>
              <a:rPr sz="18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always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  <a:spcBef>
                <a:spcPts val="434"/>
              </a:spcBef>
            </a:pP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September</a:t>
            </a:r>
            <a:r>
              <a:rPr sz="1800" b="1" spc="-25" dirty="0">
                <a:solidFill>
                  <a:srgbClr val="FF0000"/>
                </a:solidFill>
                <a:latin typeface="Calibri"/>
                <a:cs typeface="Calibri"/>
              </a:rPr>
              <a:t> 30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1659" y="322580"/>
            <a:ext cx="3624579" cy="257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611630" algn="l"/>
                <a:tab pos="2235835" algn="l"/>
              </a:tabLst>
            </a:pPr>
            <a:r>
              <a:rPr sz="1500" dirty="0"/>
              <a:t>T</a:t>
            </a:r>
            <a:r>
              <a:rPr sz="1500" spc="45" dirty="0"/>
              <a:t> </a:t>
            </a:r>
            <a:r>
              <a:rPr sz="1500" dirty="0"/>
              <a:t>i</a:t>
            </a:r>
            <a:r>
              <a:rPr sz="1500" spc="40" dirty="0"/>
              <a:t> </a:t>
            </a:r>
            <a:r>
              <a:rPr sz="1500" dirty="0"/>
              <a:t>m</a:t>
            </a:r>
            <a:r>
              <a:rPr sz="1500" spc="45" dirty="0"/>
              <a:t> </a:t>
            </a:r>
            <a:r>
              <a:rPr sz="1500" dirty="0"/>
              <a:t>e</a:t>
            </a:r>
            <a:r>
              <a:rPr sz="1500" spc="45" dirty="0"/>
              <a:t> </a:t>
            </a:r>
            <a:r>
              <a:rPr sz="1500" dirty="0"/>
              <a:t>f</a:t>
            </a:r>
            <a:r>
              <a:rPr sz="1500" spc="30" dirty="0"/>
              <a:t> </a:t>
            </a:r>
            <a:r>
              <a:rPr sz="1500" dirty="0"/>
              <a:t>r</a:t>
            </a:r>
            <a:r>
              <a:rPr sz="1500" spc="30" dirty="0"/>
              <a:t> </a:t>
            </a:r>
            <a:r>
              <a:rPr sz="1500" dirty="0"/>
              <a:t>a</a:t>
            </a:r>
            <a:r>
              <a:rPr sz="1500" spc="45" dirty="0"/>
              <a:t> </a:t>
            </a:r>
            <a:r>
              <a:rPr sz="1500" dirty="0"/>
              <a:t>m</a:t>
            </a:r>
            <a:r>
              <a:rPr sz="1500" spc="35" dirty="0"/>
              <a:t> </a:t>
            </a:r>
            <a:r>
              <a:rPr sz="1500" spc="-50" dirty="0"/>
              <a:t>e</a:t>
            </a:r>
            <a:r>
              <a:rPr sz="1500" dirty="0"/>
              <a:t>	a</a:t>
            </a:r>
            <a:r>
              <a:rPr sz="1500" spc="45" dirty="0"/>
              <a:t> </a:t>
            </a:r>
            <a:r>
              <a:rPr sz="1500" dirty="0"/>
              <a:t>n</a:t>
            </a:r>
            <a:r>
              <a:rPr sz="1500" spc="50" dirty="0"/>
              <a:t> </a:t>
            </a:r>
            <a:r>
              <a:rPr sz="1500" spc="-50" dirty="0"/>
              <a:t>d</a:t>
            </a:r>
            <a:r>
              <a:rPr sz="1500" dirty="0"/>
              <a:t>	D</a:t>
            </a:r>
            <a:r>
              <a:rPr sz="1500" spc="45" dirty="0"/>
              <a:t> </a:t>
            </a:r>
            <a:r>
              <a:rPr sz="1500" dirty="0"/>
              <a:t>e</a:t>
            </a:r>
            <a:r>
              <a:rPr sz="1500" spc="50" dirty="0"/>
              <a:t> </a:t>
            </a:r>
            <a:r>
              <a:rPr sz="1500" dirty="0"/>
              <a:t>a</a:t>
            </a:r>
            <a:r>
              <a:rPr sz="1500" spc="45" dirty="0"/>
              <a:t> </a:t>
            </a:r>
            <a:r>
              <a:rPr sz="1500" dirty="0"/>
              <a:t>d</a:t>
            </a:r>
            <a:r>
              <a:rPr sz="1500" spc="50" dirty="0"/>
              <a:t> </a:t>
            </a:r>
            <a:r>
              <a:rPr sz="1500" dirty="0"/>
              <a:t>l</a:t>
            </a:r>
            <a:r>
              <a:rPr sz="1500" spc="35" dirty="0"/>
              <a:t> </a:t>
            </a:r>
            <a:r>
              <a:rPr sz="1500" dirty="0"/>
              <a:t>i</a:t>
            </a:r>
            <a:r>
              <a:rPr sz="1500" spc="30" dirty="0"/>
              <a:t> </a:t>
            </a:r>
            <a:r>
              <a:rPr sz="1500" dirty="0"/>
              <a:t>n</a:t>
            </a:r>
            <a:r>
              <a:rPr sz="1500" spc="35" dirty="0"/>
              <a:t> </a:t>
            </a:r>
            <a:r>
              <a:rPr sz="1500" dirty="0"/>
              <a:t>e</a:t>
            </a:r>
            <a:r>
              <a:rPr sz="1500" spc="50" dirty="0"/>
              <a:t> </a:t>
            </a:r>
            <a:r>
              <a:rPr sz="1500" spc="-50" dirty="0"/>
              <a:t>s</a:t>
            </a:r>
            <a:endParaRPr sz="15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53684" y="1795328"/>
            <a:ext cx="1769359" cy="176927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1205" y="948169"/>
            <a:ext cx="2082164" cy="1567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78130">
              <a:lnSpc>
                <a:spcPct val="145100"/>
              </a:lnSpc>
              <a:spcBef>
                <a:spcPts val="95"/>
              </a:spcBef>
            </a:pPr>
            <a:r>
              <a:rPr sz="16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Phase</a:t>
            </a:r>
            <a:r>
              <a:rPr sz="1600" u="sng" spc="-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6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I:</a:t>
            </a:r>
            <a:r>
              <a:rPr sz="1600" u="sng" spc="-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600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Planning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Mission</a:t>
            </a:r>
            <a:r>
              <a:rPr sz="16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Statement Goals Outcomes/Objectives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*Linked</a:t>
            </a: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initiatives</a:t>
            </a:r>
            <a:r>
              <a:rPr sz="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TTUHSC</a:t>
            </a:r>
            <a:r>
              <a:rPr sz="8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Calibri"/>
                <a:cs typeface="Calibri"/>
              </a:rPr>
              <a:t>Strategic</a:t>
            </a:r>
            <a:r>
              <a:rPr sz="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20" dirty="0">
                <a:solidFill>
                  <a:srgbClr val="FFFFFF"/>
                </a:solidFill>
                <a:latin typeface="Calibri"/>
                <a:cs typeface="Calibri"/>
              </a:rPr>
              <a:t>Plan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1205" y="2453128"/>
            <a:ext cx="1844675" cy="1160317"/>
          </a:xfrm>
          <a:prstGeom prst="rect">
            <a:avLst/>
          </a:prstGeom>
        </p:spPr>
        <p:txBody>
          <a:bodyPr vert="horz" wrap="square" lIns="0" tIns="123189" rIns="0" bIns="0" rtlCol="0">
            <a:spAutoFit/>
          </a:bodyPr>
          <a:lstStyle/>
          <a:p>
            <a:pPr marL="12700" marR="5080">
              <a:lnSpc>
                <a:spcPct val="145000"/>
              </a:lnSpc>
            </a:pP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Supported</a:t>
            </a:r>
            <a:r>
              <a:rPr sz="16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Initiatives*</a:t>
            </a:r>
            <a:endParaRPr lang="en-US" sz="1600" spc="-1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45000"/>
              </a:lnSpc>
            </a:pPr>
            <a:r>
              <a:rPr lang="en-US" sz="1600" spc="-10" dirty="0">
                <a:solidFill>
                  <a:srgbClr val="FFFFFF"/>
                </a:solidFill>
                <a:latin typeface="Calibri"/>
                <a:cs typeface="Calibri"/>
              </a:rPr>
              <a:t>Measures</a:t>
            </a:r>
            <a:endParaRPr lang="en-US" sz="1600" dirty="0">
              <a:latin typeface="Calibri"/>
              <a:cs typeface="Calibri"/>
            </a:endParaRPr>
          </a:p>
          <a:p>
            <a:pPr marL="12700" marR="5080">
              <a:lnSpc>
                <a:spcPct val="145000"/>
              </a:lnSpc>
            </a:pP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Targets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1659" y="322580"/>
            <a:ext cx="865505" cy="257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5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92352" y="322580"/>
            <a:ext cx="1287145" cy="257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5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5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5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5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5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5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27982" y="948169"/>
            <a:ext cx="1733550" cy="144018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6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Phase</a:t>
            </a:r>
            <a:r>
              <a:rPr sz="1600" u="sng" spc="-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6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II:</a:t>
            </a:r>
            <a:r>
              <a:rPr sz="1600" u="sng" spc="-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600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Assessment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Findings</a:t>
            </a:r>
            <a:endParaRPr sz="1600">
              <a:latin typeface="Calibri"/>
              <a:cs typeface="Calibri"/>
            </a:endParaRPr>
          </a:p>
          <a:p>
            <a:pPr marL="12700" marR="17780">
              <a:lnSpc>
                <a:spcPct val="145000"/>
              </a:lnSpc>
            </a:pP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Action</a:t>
            </a:r>
            <a:r>
              <a:rPr sz="1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Plan/Items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Project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Attachments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27982" y="2501341"/>
            <a:ext cx="29622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Progress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FFFF"/>
                </a:solidFill>
                <a:latin typeface="Calibri"/>
                <a:cs typeface="Calibri"/>
              </a:rPr>
              <a:t>Planned</a:t>
            </a:r>
            <a:r>
              <a:rPr sz="16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Improvements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1659" y="322580"/>
            <a:ext cx="865505" cy="257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5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92352" y="322580"/>
            <a:ext cx="1340485" cy="257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5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5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5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5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5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5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5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5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978088" y="967676"/>
            <a:ext cx="6122035" cy="1042669"/>
            <a:chOff x="1978088" y="967676"/>
            <a:chExt cx="6122035" cy="1042669"/>
          </a:xfrm>
        </p:grpSpPr>
        <p:sp>
          <p:nvSpPr>
            <p:cNvPr id="5" name="object 5"/>
            <p:cNvSpPr/>
            <p:nvPr/>
          </p:nvSpPr>
          <p:spPr>
            <a:xfrm>
              <a:off x="1991106" y="980693"/>
              <a:ext cx="6096000" cy="1016635"/>
            </a:xfrm>
            <a:custGeom>
              <a:avLst/>
              <a:gdLst/>
              <a:ahLst/>
              <a:cxnLst/>
              <a:rect l="l" t="t" r="r" b="b"/>
              <a:pathLst>
                <a:path w="6096000" h="1016635">
                  <a:moveTo>
                    <a:pt x="6096000" y="0"/>
                  </a:moveTo>
                  <a:lnTo>
                    <a:pt x="0" y="0"/>
                  </a:lnTo>
                  <a:lnTo>
                    <a:pt x="762381" y="1016507"/>
                  </a:lnTo>
                  <a:lnTo>
                    <a:pt x="5333619" y="1016507"/>
                  </a:lnTo>
                  <a:lnTo>
                    <a:pt x="6096000" y="0"/>
                  </a:lnTo>
                  <a:close/>
                </a:path>
              </a:pathLst>
            </a:custGeom>
            <a:solidFill>
              <a:srgbClr val="AAACBB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1991106" y="980693"/>
              <a:ext cx="6096000" cy="1016635"/>
            </a:xfrm>
            <a:custGeom>
              <a:avLst/>
              <a:gdLst/>
              <a:ahLst/>
              <a:cxnLst/>
              <a:rect l="l" t="t" r="r" b="b"/>
              <a:pathLst>
                <a:path w="6096000" h="1016635">
                  <a:moveTo>
                    <a:pt x="6096000" y="0"/>
                  </a:moveTo>
                  <a:lnTo>
                    <a:pt x="5333619" y="1016507"/>
                  </a:lnTo>
                  <a:lnTo>
                    <a:pt x="762381" y="1016507"/>
                  </a:lnTo>
                  <a:lnTo>
                    <a:pt x="0" y="0"/>
                  </a:lnTo>
                  <a:lnTo>
                    <a:pt x="6096000" y="0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200400" y="1118754"/>
            <a:ext cx="3783330" cy="713015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643380" marR="5080" indent="-1631314" algn="ctr">
              <a:lnSpc>
                <a:spcPts val="2420"/>
              </a:lnSpc>
              <a:spcBef>
                <a:spcPts val="359"/>
              </a:spcBef>
            </a:pPr>
            <a:r>
              <a:rPr sz="2200" dirty="0">
                <a:latin typeface="Calibri"/>
                <a:cs typeface="Calibri"/>
              </a:rPr>
              <a:t>Mission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Statement,</a:t>
            </a:r>
            <a:r>
              <a:rPr sz="2200" spc="-60" dirty="0">
                <a:latin typeface="Calibri"/>
                <a:cs typeface="Calibri"/>
              </a:rPr>
              <a:t> </a:t>
            </a:r>
            <a:endParaRPr lang="en-US" sz="2200" spc="-60" dirty="0">
              <a:latin typeface="Calibri"/>
              <a:cs typeface="Calibri"/>
            </a:endParaRPr>
          </a:p>
          <a:p>
            <a:pPr marL="1643380" marR="5080" indent="-1631314" algn="ctr">
              <a:lnSpc>
                <a:spcPts val="2420"/>
              </a:lnSpc>
              <a:spcBef>
                <a:spcPts val="359"/>
              </a:spcBef>
            </a:pPr>
            <a:r>
              <a:rPr sz="2200" dirty="0">
                <a:latin typeface="Calibri"/>
                <a:cs typeface="Calibri"/>
              </a:rPr>
              <a:t>Goals</a:t>
            </a:r>
          </a:p>
        </p:txBody>
      </p:sp>
      <p:grpSp>
        <p:nvGrpSpPr>
          <p:cNvPr id="8" name="object 8"/>
          <p:cNvGrpSpPr/>
          <p:nvPr/>
        </p:nvGrpSpPr>
        <p:grpSpPr>
          <a:xfrm>
            <a:off x="2753105" y="1997202"/>
            <a:ext cx="4572000" cy="3048127"/>
            <a:chOff x="2753105" y="1997202"/>
            <a:chExt cx="4572000" cy="3048127"/>
          </a:xfrm>
        </p:grpSpPr>
        <p:sp>
          <p:nvSpPr>
            <p:cNvPr id="9" name="object 9"/>
            <p:cNvSpPr/>
            <p:nvPr/>
          </p:nvSpPr>
          <p:spPr>
            <a:xfrm>
              <a:off x="2753105" y="1997202"/>
              <a:ext cx="4572000" cy="1016635"/>
            </a:xfrm>
            <a:custGeom>
              <a:avLst/>
              <a:gdLst/>
              <a:ahLst/>
              <a:cxnLst/>
              <a:rect l="l" t="t" r="r" b="b"/>
              <a:pathLst>
                <a:path w="4572000" h="1016635">
                  <a:moveTo>
                    <a:pt x="4572000" y="0"/>
                  </a:moveTo>
                  <a:lnTo>
                    <a:pt x="0" y="0"/>
                  </a:lnTo>
                  <a:lnTo>
                    <a:pt x="762381" y="1016508"/>
                  </a:lnTo>
                  <a:lnTo>
                    <a:pt x="3809619" y="1016508"/>
                  </a:lnTo>
                  <a:lnTo>
                    <a:pt x="4572000" y="0"/>
                  </a:lnTo>
                  <a:close/>
                </a:path>
              </a:pathLst>
            </a:custGeom>
            <a:solidFill>
              <a:srgbClr val="AAACBB">
                <a:alpha val="7686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753105" y="1997202"/>
              <a:ext cx="4572000" cy="1016635"/>
            </a:xfrm>
            <a:custGeom>
              <a:avLst/>
              <a:gdLst/>
              <a:ahLst/>
              <a:cxnLst/>
              <a:rect l="l" t="t" r="r" b="b"/>
              <a:pathLst>
                <a:path w="4572000" h="1016635">
                  <a:moveTo>
                    <a:pt x="4572000" y="0"/>
                  </a:moveTo>
                  <a:lnTo>
                    <a:pt x="3809619" y="1016508"/>
                  </a:lnTo>
                  <a:lnTo>
                    <a:pt x="762381" y="1016508"/>
                  </a:lnTo>
                  <a:lnTo>
                    <a:pt x="0" y="0"/>
                  </a:lnTo>
                  <a:lnTo>
                    <a:pt x="4572000" y="0"/>
                  </a:lnTo>
                  <a:close/>
                </a:path>
              </a:pathLst>
            </a:custGeom>
            <a:ln w="2590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515105" y="3012184"/>
              <a:ext cx="3048000" cy="1016891"/>
            </a:xfrm>
            <a:custGeom>
              <a:avLst/>
              <a:gdLst/>
              <a:ahLst/>
              <a:cxnLst/>
              <a:rect l="l" t="t" r="r" b="b"/>
              <a:pathLst>
                <a:path w="3048000" h="1015364">
                  <a:moveTo>
                    <a:pt x="3048000" y="0"/>
                  </a:moveTo>
                  <a:lnTo>
                    <a:pt x="0" y="0"/>
                  </a:lnTo>
                  <a:lnTo>
                    <a:pt x="761238" y="1014983"/>
                  </a:lnTo>
                  <a:lnTo>
                    <a:pt x="2286762" y="1014983"/>
                  </a:lnTo>
                  <a:lnTo>
                    <a:pt x="3048000" y="0"/>
                  </a:lnTo>
                  <a:close/>
                </a:path>
              </a:pathLst>
            </a:custGeom>
            <a:solidFill>
              <a:srgbClr val="AAACBB">
                <a:alpha val="63136"/>
              </a:srgbClr>
            </a:solidFill>
          </p:spPr>
          <p:txBody>
            <a:bodyPr wrap="square" lIns="0" tIns="0" rIns="0" bIns="0" rtlCol="0"/>
            <a:lstStyle/>
            <a:p>
              <a:pPr algn="ctr"/>
              <a:endParaRPr lang="en-US" sz="600" dirty="0"/>
            </a:p>
            <a:p>
              <a:pPr algn="ctr"/>
              <a:r>
                <a:rPr lang="en-US" dirty="0"/>
                <a:t>Progress on Planned Improvements &amp; </a:t>
              </a:r>
            </a:p>
            <a:p>
              <a:pPr algn="ctr"/>
              <a:r>
                <a:rPr lang="en-US" dirty="0"/>
                <a:t>Initiatives</a:t>
              </a:r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3515105" y="3013710"/>
              <a:ext cx="3048000" cy="1015365"/>
            </a:xfrm>
            <a:custGeom>
              <a:avLst/>
              <a:gdLst/>
              <a:ahLst/>
              <a:cxnLst/>
              <a:rect l="l" t="t" r="r" b="b"/>
              <a:pathLst>
                <a:path w="3048000" h="1015364">
                  <a:moveTo>
                    <a:pt x="3048000" y="0"/>
                  </a:moveTo>
                  <a:lnTo>
                    <a:pt x="2286762" y="1014983"/>
                  </a:lnTo>
                  <a:lnTo>
                    <a:pt x="761238" y="1014983"/>
                  </a:lnTo>
                  <a:lnTo>
                    <a:pt x="0" y="0"/>
                  </a:lnTo>
                  <a:lnTo>
                    <a:pt x="3048000" y="0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277105" y="4028694"/>
              <a:ext cx="1524000" cy="1016635"/>
            </a:xfrm>
            <a:custGeom>
              <a:avLst/>
              <a:gdLst/>
              <a:ahLst/>
              <a:cxnLst/>
              <a:rect l="l" t="t" r="r" b="b"/>
              <a:pathLst>
                <a:path w="1524000" h="1016635">
                  <a:moveTo>
                    <a:pt x="1524000" y="0"/>
                  </a:moveTo>
                  <a:lnTo>
                    <a:pt x="0" y="0"/>
                  </a:lnTo>
                  <a:lnTo>
                    <a:pt x="762000" y="1016507"/>
                  </a:lnTo>
                  <a:lnTo>
                    <a:pt x="1524000" y="0"/>
                  </a:lnTo>
                  <a:close/>
                </a:path>
              </a:pathLst>
            </a:custGeom>
            <a:solidFill>
              <a:srgbClr val="AAACBB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pPr algn="ctr"/>
              <a:endParaRPr lang="en-US" sz="600" b="1" dirty="0">
                <a:latin typeface="+mn-lt"/>
              </a:endParaRPr>
            </a:p>
            <a:p>
              <a:pPr algn="ctr"/>
              <a:r>
                <a:rPr lang="en-US" sz="1200" b="1" dirty="0">
                  <a:latin typeface="+mn-lt"/>
                </a:rPr>
                <a:t>Measures, Targets, Action Plans</a:t>
              </a:r>
            </a:p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4277105" y="4028694"/>
              <a:ext cx="1524000" cy="1016635"/>
            </a:xfrm>
            <a:custGeom>
              <a:avLst/>
              <a:gdLst/>
              <a:ahLst/>
              <a:cxnLst/>
              <a:rect l="l" t="t" r="r" b="b"/>
              <a:pathLst>
                <a:path w="1524000" h="1016635">
                  <a:moveTo>
                    <a:pt x="1524000" y="0"/>
                  </a:moveTo>
                  <a:lnTo>
                    <a:pt x="762000" y="1016507"/>
                  </a:lnTo>
                  <a:lnTo>
                    <a:pt x="0" y="0"/>
                  </a:lnTo>
                  <a:lnTo>
                    <a:pt x="1524000" y="0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663949" y="2343150"/>
            <a:ext cx="3114295" cy="352532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 indent="3810" algn="ctr">
              <a:lnSpc>
                <a:spcPct val="91600"/>
              </a:lnSpc>
              <a:spcBef>
                <a:spcPts val="320"/>
              </a:spcBef>
            </a:pPr>
            <a:r>
              <a:rPr lang="en-US" sz="2200" spc="-10" dirty="0">
                <a:latin typeface="Calibri"/>
                <a:cs typeface="Calibri"/>
              </a:rPr>
              <a:t>Outcomes/Objectives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3568" y="1328927"/>
            <a:ext cx="1388745" cy="460375"/>
          </a:xfrm>
          <a:prstGeom prst="rect">
            <a:avLst/>
          </a:prstGeom>
          <a:ln w="12191">
            <a:solidFill>
              <a:srgbClr val="FFFFFF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144780">
              <a:lnSpc>
                <a:spcPct val="100000"/>
              </a:lnSpc>
              <a:spcBef>
                <a:spcPts val="200"/>
              </a:spcBef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Broadest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01139" y="4233671"/>
            <a:ext cx="2162810" cy="460375"/>
          </a:xfrm>
          <a:prstGeom prst="rect">
            <a:avLst/>
          </a:prstGeom>
          <a:ln w="12192">
            <a:solidFill>
              <a:srgbClr val="FFFFFF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168910">
              <a:lnSpc>
                <a:spcPct val="100000"/>
              </a:lnSpc>
              <a:spcBef>
                <a:spcPts val="30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Most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Specific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3592</Words>
  <Application>Microsoft Office PowerPoint</Application>
  <PresentationFormat>On-screen Show (16:9)</PresentationFormat>
  <Paragraphs>308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Calibri</vt:lpstr>
      <vt:lpstr>Wingdings</vt:lpstr>
      <vt:lpstr>Office Theme</vt:lpstr>
      <vt:lpstr>PowerPoint Presentation</vt:lpstr>
      <vt:lpstr>Weave Training</vt:lpstr>
      <vt:lpstr>PowerPoint Presentation</vt:lpstr>
      <vt:lpstr>PowerPoint Presentation</vt:lpstr>
      <vt:lpstr>S A C S C O C</vt:lpstr>
      <vt:lpstr>PowerPoint Presentation</vt:lpstr>
      <vt:lpstr>T i m e f r a m e a n d D e a d l i n e s</vt:lpstr>
      <vt:lpstr>PowerPoint Presentation</vt:lpstr>
      <vt:lpstr>PowerPoint Presentation</vt:lpstr>
      <vt:lpstr>M is s ion S t a t e ment</vt:lpstr>
      <vt:lpstr>T T U H S C G o a l ( s ) / O b j e c t i v e</vt:lpstr>
      <vt:lpstr>Out c om e s/ Object ives</vt:lpstr>
      <vt:lpstr>Out c om e s/ Object ives</vt:lpstr>
      <vt:lpstr>Ou t c o m e s/ Ob j ect i ves</vt:lpstr>
      <vt:lpstr>S t u d e n t L e a r n in g Ou t c o m es</vt:lpstr>
      <vt:lpstr>PowerPoint Presentation</vt:lpstr>
      <vt:lpstr>S t ude nt Le a r ning Out c om es</vt:lpstr>
      <vt:lpstr>S t ude nt Le a r ning Out c om es</vt:lpstr>
      <vt:lpstr>Out c om e s/ Object ives</vt:lpstr>
      <vt:lpstr>Out c om e s/ Object ives</vt:lpstr>
      <vt:lpstr>Out c om e s/ Object ives</vt:lpstr>
      <vt:lpstr>M e a s ures</vt:lpstr>
      <vt:lpstr>M e a s ures</vt:lpstr>
      <vt:lpstr>M e a s ures</vt:lpstr>
      <vt:lpstr>Ta r ge t s</vt:lpstr>
      <vt:lpstr>Ta r ge t s</vt:lpstr>
      <vt:lpstr>Ta r ge t s</vt:lpstr>
      <vt:lpstr>Findings </vt:lpstr>
      <vt:lpstr>Findings </vt:lpstr>
      <vt:lpstr>Findings </vt:lpstr>
      <vt:lpstr>A c t ion P la n</vt:lpstr>
      <vt:lpstr>A c t ion P la n</vt:lpstr>
      <vt:lpstr>A c t ion P la n</vt:lpstr>
      <vt:lpstr>P r o g r e s s o n P l a n n e d I m p r o v e m e n t s</vt:lpstr>
      <vt:lpstr>P r o g r e s s o n P l a n n e d I m p r o v e m e n t s</vt:lpstr>
      <vt:lpstr>P r o g r e s s o n P l a n n e d I m p r o v e m e n t s</vt:lpstr>
      <vt:lpstr>A t t a chm ents</vt:lpstr>
      <vt:lpstr>A c a d e m i c P r o g r a m E x a m p l e</vt:lpstr>
      <vt:lpstr>A d m i n i s t r a t i v e E x a m p l e</vt:lpstr>
      <vt:lpstr>A c a d e m i c / S t u d e n t S u p p o r t E x a m p l 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Page, Kara</cp:lastModifiedBy>
  <cp:revision>18</cp:revision>
  <dcterms:created xsi:type="dcterms:W3CDTF">2023-04-11T19:56:10Z</dcterms:created>
  <dcterms:modified xsi:type="dcterms:W3CDTF">2023-04-17T18:47:25Z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2023-03-27T00:00:00Z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2023-04-11T00:00:00Z</vt:filetime>
  </property>
  <property fmtid="{D5CDD505-2E9C-101B-9397-08002B2CF9AE}" pid="5" name="Producer">
    <vt:lpwstr>Microsoft® PowerPoint® 2019</vt:lpwstr>
  </property>
</Properties>
</file>